
<file path=[Content_Types].xml><?xml version="1.0" encoding="utf-8"?>
<Types xmlns="http://schemas.openxmlformats.org/package/2006/content-types">
  <Default Extension="jpeg" ContentType="image/jpeg"/>
  <Default Extension="JPG" ContentType="image/.jp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21"/>
  </p:notesMasterIdLst>
  <p:sldIdLst>
    <p:sldId id="256" r:id="rId4"/>
    <p:sldId id="561" r:id="rId5"/>
    <p:sldId id="257" r:id="rId6"/>
    <p:sldId id="471" r:id="rId7"/>
    <p:sldId id="474" r:id="rId8"/>
    <p:sldId id="548" r:id="rId9"/>
    <p:sldId id="549" r:id="rId10"/>
    <p:sldId id="472" r:id="rId11"/>
    <p:sldId id="473" r:id="rId12"/>
    <p:sldId id="475" r:id="rId13"/>
    <p:sldId id="539" r:id="rId14"/>
    <p:sldId id="552" r:id="rId15"/>
    <p:sldId id="551" r:id="rId16"/>
    <p:sldId id="540" r:id="rId17"/>
    <p:sldId id="541" r:id="rId18"/>
    <p:sldId id="543" r:id="rId19"/>
    <p:sldId id="281" r:id="rId20"/>
  </p:sldIdLst>
  <p:sldSz cx="12192000" cy="6858000"/>
  <p:notesSz cx="7102475" cy="10233025"/>
  <p:custDataLst>
    <p:tags r:id="rId25"/>
  </p:custDataLst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clrMru>
    <a:srgbClr val="EAEAEA"/>
    <a:srgbClr val="FFC100"/>
    <a:srgbClr val="F5F5F5"/>
    <a:srgbClr val="FF6600"/>
    <a:srgbClr val="1C1C1C"/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15"/>
    <p:restoredTop sz="94660"/>
  </p:normalViewPr>
  <p:slideViewPr>
    <p:cSldViewPr snapToGrid="0" showGuides="1">
      <p:cViewPr>
        <p:scale>
          <a:sx n="100" d="100"/>
          <a:sy n="100" d="100"/>
        </p:scale>
        <p:origin x="-288" y="-390"/>
      </p:cViewPr>
      <p:guideLst>
        <p:guide orient="horz" pos="2174"/>
        <p:guide pos="3888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5" Type="http://schemas.openxmlformats.org/officeDocument/2006/relationships/tags" Target="tags/tag2.xml"/><Relationship Id="rId24" Type="http://schemas.openxmlformats.org/officeDocument/2006/relationships/tableStyles" Target="tableStyles.xml"/><Relationship Id="rId23" Type="http://schemas.openxmlformats.org/officeDocument/2006/relationships/viewProps" Target="viewProps.xml"/><Relationship Id="rId22" Type="http://schemas.openxmlformats.org/officeDocument/2006/relationships/presProps" Target="presProps.xml"/><Relationship Id="rId21" Type="http://schemas.openxmlformats.org/officeDocument/2006/relationships/notesMaster" Target="notesMasters/notesMaster1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163" cy="512763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 eaLnBrk="0" hangingPunct="0">
              <a:defRPr sz="1300"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2725" y="0"/>
            <a:ext cx="3078163" cy="512763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 eaLnBrk="0" hangingPunct="0">
              <a:defRPr sz="1300">
                <a:ea typeface="宋体" panose="02010600030101010101" pitchFamily="2" charset="-122"/>
              </a:defRPr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F6490352-77C7-4BB8-9E76-C3293B30037B}" type="datetimeFigureOut">
              <a:rPr kumimoji="0" lang="zh-CN" altLang="en-US" sz="13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3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2600" y="1279525"/>
            <a:ext cx="6137275" cy="34528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57" tIns="49528" rIns="99057" bIns="49528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09613" y="4924425"/>
            <a:ext cx="5683250" cy="4029075"/>
          </a:xfrm>
          <a:prstGeom prst="rect">
            <a:avLst/>
          </a:prstGeom>
        </p:spPr>
        <p:txBody>
          <a:bodyPr vert="horz" lIns="99057" tIns="49528" rIns="99057" bIns="49528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263"/>
            <a:ext cx="3078163" cy="512763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 eaLnBrk="0" hangingPunct="0">
              <a:defRPr sz="1300">
                <a:ea typeface="宋体" panose="02010600030101010101" pitchFamily="2" charset="-122"/>
              </a:defRPr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2725" y="9720263"/>
            <a:ext cx="3078163" cy="512763"/>
          </a:xfrm>
          <a:prstGeom prst="rect">
            <a:avLst/>
          </a:prstGeom>
        </p:spPr>
        <p:txBody>
          <a:bodyPr vert="horz" lIns="99057" tIns="49528" rIns="99057" bIns="49528" rtlCol="0" anchor="b"/>
          <a:p>
            <a:pPr lvl="0" algn="r">
              <a:buNone/>
            </a:pPr>
            <a:fld id="{9A0DB2DC-4C9A-4742-B13C-FB6460FD3503}" type="slidenum">
              <a:rPr lang="zh-CN" altLang="en-US" sz="1300" dirty="0"/>
            </a:fld>
            <a:endParaRPr lang="zh-CN" altLang="en-US" sz="13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fld id="{4879E236-E7C4-4660-8007-3C1FBA25B54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 lvl="0" eaLnBrk="1" hangingPunct="1">
              <a:buNone/>
            </a:pPr>
            <a:fld id="{9A0DB2DC-4C9A-4742-B13C-FB6460FD3503}" type="slidenum">
              <a:rPr lang="zh-CN" altLang="en-US" dirty="0">
                <a:latin typeface="Calibri" panose="020F0502020204030204" pitchFamily="34" charset="0"/>
              </a:rPr>
            </a:fld>
            <a:endParaRPr lang="zh-CN" altLang="en-US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jpeg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7.jpeg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openxmlformats.org/officeDocument/2006/relationships/image" Target="../media/image8.jpeg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9.jpe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2.xml"/><Relationship Id="rId4" Type="http://schemas.openxmlformats.org/officeDocument/2006/relationships/image" Target="../media/image11.png"/><Relationship Id="rId3" Type="http://schemas.openxmlformats.org/officeDocument/2006/relationships/image" Target="../media/image10.png"/><Relationship Id="rId2" Type="http://schemas.openxmlformats.org/officeDocument/2006/relationships/tags" Target="../tags/tag1.xml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vmlDrawing" Target="../drawings/vmlDrawing1.vml"/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13.png"/><Relationship Id="rId3" Type="http://schemas.openxmlformats.org/officeDocument/2006/relationships/image" Target="../media/image12.e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4.png"/><Relationship Id="rId1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5.png"/><Relationship Id="rId2" Type="http://schemas.openxmlformats.org/officeDocument/2006/relationships/hyperlink" Target="&#19968;&#38190;&#35786;&#26029;.mp4" TargetMode="External"/><Relationship Id="rId1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16.jpeg"/><Relationship Id="rId2" Type="http://schemas.openxmlformats.org/officeDocument/2006/relationships/image" Target="../media/image7.jpeg"/><Relationship Id="rId1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7.png"/><Relationship Id="rId1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050" name="图片 14" descr="COVER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" name="矩形 21"/>
          <p:cNvSpPr/>
          <p:nvPr/>
        </p:nvSpPr>
        <p:spPr>
          <a:xfrm>
            <a:off x="1506538" y="2767013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738313" y="2912745"/>
            <a:ext cx="4490085" cy="92202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>
              <a:buNone/>
            </a:pPr>
            <a:r>
              <a:rPr lang="en-US" altLang="zh-CN" sz="5400" b="1" dirty="0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F341</a:t>
            </a:r>
            <a:r>
              <a:rPr lang="zh-CN" altLang="en-US" sz="5400" b="1" dirty="0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使用</a:t>
            </a:r>
            <a:r>
              <a:rPr lang="zh-CN" altLang="en-US" sz="5400" b="1" dirty="0">
                <a:solidFill>
                  <a:srgbClr val="FFC000"/>
                </a:solidFill>
                <a:latin typeface="Arial" panose="020B0604020202020204" pitchFamily="34" charset="0"/>
                <a:ea typeface="微软雅黑" panose="020B0503020204020204" pitchFamily="34" charset="-122"/>
              </a:rPr>
              <a:t>说明</a:t>
            </a:r>
            <a:endParaRPr lang="zh-CN" altLang="en-US" sz="5400" b="1" dirty="0">
              <a:solidFill>
                <a:srgbClr val="3B383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2054" name="组 6"/>
          <p:cNvGrpSpPr/>
          <p:nvPr/>
        </p:nvGrpSpPr>
        <p:grpSpPr>
          <a:xfrm>
            <a:off x="9717088" y="73025"/>
            <a:ext cx="2238375" cy="879475"/>
            <a:chOff x="9716912" y="165370"/>
            <a:chExt cx="2238382" cy="879616"/>
          </a:xfrm>
        </p:grpSpPr>
        <p:sp>
          <p:nvSpPr>
            <p:cNvPr id="3" name="矩形 2"/>
            <p:cNvSpPr/>
            <p:nvPr/>
          </p:nvSpPr>
          <p:spPr>
            <a:xfrm>
              <a:off x="9716912" y="165370"/>
              <a:ext cx="2238382" cy="808168"/>
            </a:xfrm>
            <a:prstGeom prst="rect">
              <a:avLst/>
            </a:prstGeom>
            <a:solidFill>
              <a:srgbClr val="F5F5F5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2056" name="图片 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716912" y="402960"/>
              <a:ext cx="2121649" cy="642026"/>
            </a:xfrm>
            <a:prstGeom prst="rect">
              <a:avLst/>
            </a:prstGeom>
            <a:noFill/>
            <a:ln w="9525">
              <a:noFill/>
            </a:ln>
          </p:spPr>
        </p:pic>
      </p:grpSp>
      <p:pic>
        <p:nvPicPr>
          <p:cNvPr id="2" name="图片 1" descr="F341设计图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04915" y="2176780"/>
            <a:ext cx="3039745" cy="2504440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2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054" name="组 6"/>
          <p:cNvGrpSpPr/>
          <p:nvPr/>
        </p:nvGrpSpPr>
        <p:grpSpPr>
          <a:xfrm>
            <a:off x="9717088" y="73025"/>
            <a:ext cx="2238375" cy="879475"/>
            <a:chOff x="9716912" y="165370"/>
            <a:chExt cx="2238382" cy="879616"/>
          </a:xfrm>
        </p:grpSpPr>
        <p:sp>
          <p:nvSpPr>
            <p:cNvPr id="3" name="矩形 2"/>
            <p:cNvSpPr/>
            <p:nvPr/>
          </p:nvSpPr>
          <p:spPr>
            <a:xfrm>
              <a:off x="9716912" y="165370"/>
              <a:ext cx="2238382" cy="808168"/>
            </a:xfrm>
            <a:prstGeom prst="rect">
              <a:avLst/>
            </a:prstGeom>
            <a:solidFill>
              <a:srgbClr val="F5F5F5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2056" name="图片 1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9716912" y="402960"/>
              <a:ext cx="2121649" cy="642026"/>
            </a:xfrm>
            <a:prstGeom prst="rect">
              <a:avLst/>
            </a:prstGeom>
            <a:noFill/>
            <a:ln w="9525">
              <a:noFill/>
            </a:ln>
          </p:spPr>
        </p:pic>
      </p:grpSp>
      <p:grpSp>
        <p:nvGrpSpPr>
          <p:cNvPr id="6" name="组合 18"/>
          <p:cNvGrpSpPr/>
          <p:nvPr/>
        </p:nvGrpSpPr>
        <p:grpSpPr>
          <a:xfrm>
            <a:off x="1050925" y="1763395"/>
            <a:ext cx="550863" cy="555625"/>
            <a:chOff x="3819393" y="4355656"/>
            <a:chExt cx="1455670" cy="1526260"/>
          </a:xfrm>
        </p:grpSpPr>
        <p:grpSp>
          <p:nvGrpSpPr>
            <p:cNvPr id="7" name="组合 58"/>
            <p:cNvGrpSpPr/>
            <p:nvPr/>
          </p:nvGrpSpPr>
          <p:grpSpPr>
            <a:xfrm>
              <a:off x="3819393" y="4355656"/>
              <a:ext cx="1455670" cy="152626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2" name="同心圆 3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</p:grpSp>
        <p:sp>
          <p:nvSpPr>
            <p:cNvPr id="31" name="文本框 37"/>
            <p:cNvSpPr>
              <a:spLocks noChangeArrowheads="1"/>
            </p:cNvSpPr>
            <p:nvPr/>
          </p:nvSpPr>
          <p:spPr bwMode="auto">
            <a:xfrm>
              <a:off x="4154994" y="4591136"/>
              <a:ext cx="784468" cy="1024776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19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  <a:sym typeface="微软雅黑" panose="020B0503020204020204" pitchFamily="34" charset="-122"/>
                </a:rPr>
                <a:t>1</a:t>
              </a: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  <a:ea typeface="+mj-ea"/>
                <a:cs typeface="+mn-cs"/>
                <a:sym typeface="微软雅黑" panose="020B0503020204020204" pitchFamily="34" charset="-122"/>
              </a:endParaRPr>
            </a:p>
          </p:txBody>
        </p:sp>
      </p:grpSp>
      <p:sp>
        <p:nvSpPr>
          <p:cNvPr id="6152" name="TextBox 71"/>
          <p:cNvSpPr txBox="1"/>
          <p:nvPr/>
        </p:nvSpPr>
        <p:spPr>
          <a:xfrm>
            <a:off x="1612900" y="1873885"/>
            <a:ext cx="5788025" cy="398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2000" dirty="0">
                <a:latin typeface="Calibri" panose="020F0502020204030204" pitchFamily="34" charset="0"/>
              </a:rPr>
              <a:t>微信扫描下方二维码登录 </a:t>
            </a:r>
            <a:endParaRPr lang="zh-CN" altLang="en-US" sz="2000" dirty="0">
              <a:solidFill>
                <a:srgbClr val="FFC000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5" name="组合 18"/>
          <p:cNvGrpSpPr/>
          <p:nvPr/>
        </p:nvGrpSpPr>
        <p:grpSpPr>
          <a:xfrm>
            <a:off x="5527675" y="1759585"/>
            <a:ext cx="550863" cy="555625"/>
            <a:chOff x="3819393" y="4355656"/>
            <a:chExt cx="1455670" cy="1526260"/>
          </a:xfrm>
        </p:grpSpPr>
        <p:grpSp>
          <p:nvGrpSpPr>
            <p:cNvPr id="16" name="组合 58"/>
            <p:cNvGrpSpPr/>
            <p:nvPr/>
          </p:nvGrpSpPr>
          <p:grpSpPr>
            <a:xfrm>
              <a:off x="3819393" y="4355656"/>
              <a:ext cx="1455670" cy="152626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</p:grpSp>
        <p:sp>
          <p:nvSpPr>
            <p:cNvPr id="19" name="文本框 37"/>
            <p:cNvSpPr>
              <a:spLocks noChangeArrowheads="1"/>
            </p:cNvSpPr>
            <p:nvPr/>
          </p:nvSpPr>
          <p:spPr bwMode="auto">
            <a:xfrm>
              <a:off x="4146185" y="4591136"/>
              <a:ext cx="802086" cy="105355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19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  <a:sym typeface="微软雅黑" panose="020B0503020204020204" pitchFamily="34" charset="-122"/>
                </a:rPr>
                <a:t>2</a:t>
              </a: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  <a:ea typeface="+mj-ea"/>
                <a:cs typeface="+mn-cs"/>
                <a:sym typeface="微软雅黑" panose="020B0503020204020204" pitchFamily="34" charset="-122"/>
              </a:endParaRPr>
            </a:p>
          </p:txBody>
        </p:sp>
      </p:grpSp>
      <p:sp>
        <p:nvSpPr>
          <p:cNvPr id="13" name="TextBox 71"/>
          <p:cNvSpPr txBox="1"/>
          <p:nvPr/>
        </p:nvSpPr>
        <p:spPr>
          <a:xfrm>
            <a:off x="6101715" y="1854835"/>
            <a:ext cx="5788025" cy="398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algn="l" eaLnBrk="0" hangingPunct="0">
              <a:buClrTx/>
              <a:buSzTx/>
              <a:buFontTx/>
            </a:pPr>
            <a:r>
              <a:rPr lang="zh-CN" altLang="en-US" sz="2000" dirty="0">
                <a:latin typeface="Calibri" panose="020F0502020204030204" pitchFamily="34" charset="0"/>
              </a:rPr>
              <a:t>PC浏览器登录链接：zwlbs.cn</a:t>
            </a:r>
            <a:endParaRPr lang="zh-CN" altLang="en-US" sz="2000" dirty="0">
              <a:latin typeface="Calibri" panose="020F0502020204030204" pitchFamily="34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01613" y="177800"/>
            <a:ext cx="2631440" cy="829945"/>
          </a:xfrm>
          <a:prstGeom prst="rect">
            <a:avLst/>
          </a:prstGeom>
          <a:noFill/>
        </p:spPr>
        <p:txBody>
          <a:bodyPr wrap="none">
            <a:spAutoFit/>
          </a:bodyPr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登录方式</a:t>
            </a:r>
            <a:endParaRPr kumimoji="0" lang="zh-CN" altLang="en-US" sz="4800" b="1" kern="1200" cap="none" spc="0" normalizeH="0" baseline="0" noProof="0" dirty="0">
              <a:solidFill>
                <a:schemeClr val="bg2">
                  <a:lumMod val="25000"/>
                </a:schemeClr>
              </a:solidFill>
              <a:latin typeface="+mn-ea"/>
              <a:ea typeface="+mn-ea"/>
              <a:cs typeface="+mn-cs"/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1500" y="2745105"/>
            <a:ext cx="4608830" cy="3045460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83055" y="2766060"/>
            <a:ext cx="3057525" cy="3048000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/>
      <p:bldP spid="13" grpId="0"/>
      <p:bldP spid="14" grpId="0" bldLvl="0" animBg="1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1613" y="177800"/>
            <a:ext cx="2631440" cy="8299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设备上线</a:t>
            </a:r>
            <a:endParaRPr kumimoji="0" lang="zh-CN" altLang="en-US" sz="4800" b="1" kern="1200" cap="none" spc="0" normalizeH="0" baseline="0" noProof="0" dirty="0">
              <a:solidFill>
                <a:schemeClr val="bg2">
                  <a:lumMod val="25000"/>
                </a:schemeClr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PAGE: 01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9" name="图片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88538" y="50800"/>
            <a:ext cx="2120900" cy="64135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18"/>
          <p:cNvGrpSpPr/>
          <p:nvPr/>
        </p:nvGrpSpPr>
        <p:grpSpPr>
          <a:xfrm>
            <a:off x="5309235" y="1543050"/>
            <a:ext cx="550863" cy="555625"/>
            <a:chOff x="3819393" y="4355656"/>
            <a:chExt cx="1455670" cy="1526260"/>
          </a:xfrm>
        </p:grpSpPr>
        <p:grpSp>
          <p:nvGrpSpPr>
            <p:cNvPr id="3" name="组合 58"/>
            <p:cNvGrpSpPr/>
            <p:nvPr/>
          </p:nvGrpSpPr>
          <p:grpSpPr>
            <a:xfrm>
              <a:off x="3819393" y="4355656"/>
              <a:ext cx="1455670" cy="152626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2" name="同心圆 3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</p:grpSp>
        <p:sp>
          <p:nvSpPr>
            <p:cNvPr id="31" name="文本框 37"/>
            <p:cNvSpPr>
              <a:spLocks noChangeArrowheads="1"/>
            </p:cNvSpPr>
            <p:nvPr/>
          </p:nvSpPr>
          <p:spPr bwMode="auto">
            <a:xfrm>
              <a:off x="4154994" y="4591136"/>
              <a:ext cx="784468" cy="1024776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19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  <a:sym typeface="微软雅黑" panose="020B0503020204020204" pitchFamily="34" charset="-122"/>
                </a:rPr>
                <a:t>1</a:t>
              </a: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  <a:ea typeface="+mj-ea"/>
                <a:cs typeface="+mn-cs"/>
                <a:sym typeface="微软雅黑" panose="020B0503020204020204" pitchFamily="34" charset="-122"/>
              </a:endParaRPr>
            </a:p>
          </p:txBody>
        </p:sp>
      </p:grpSp>
      <p:sp>
        <p:nvSpPr>
          <p:cNvPr id="6152" name="TextBox 71"/>
          <p:cNvSpPr txBox="1"/>
          <p:nvPr/>
        </p:nvSpPr>
        <p:spPr>
          <a:xfrm>
            <a:off x="6146800" y="1529715"/>
            <a:ext cx="5788025" cy="101473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2000" dirty="0">
                <a:latin typeface="Calibri" panose="020F0502020204030204" pitchFamily="34" charset="0"/>
              </a:rPr>
              <a:t>部分平台终端手机号前面不能有零，零需要省略，唯一标识就是</a:t>
            </a:r>
            <a:r>
              <a:rPr lang="en-US" altLang="zh-CN" sz="2000" dirty="0">
                <a:latin typeface="Calibri" panose="020F0502020204030204" pitchFamily="34" charset="0"/>
              </a:rPr>
              <a:t> 7</a:t>
            </a:r>
            <a:r>
              <a:rPr lang="en-US" sz="20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405238069</a:t>
            </a:r>
            <a:endParaRPr lang="en-US" sz="2000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eaLnBrk="0" hangingPunct="0"/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中位</a:t>
            </a:r>
            <a:r>
              <a:rPr lang="en-US" altLang="zh-CN" sz="20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F3</a:t>
            </a:r>
            <a:r>
              <a:rPr lang="zh-CN" altLang="en-US" sz="20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平台、超越平台</a:t>
            </a:r>
            <a:r>
              <a:rPr lang="zh-CN" altLang="en-US" sz="2000" dirty="0">
                <a:latin typeface="Calibri" panose="020F0502020204030204" pitchFamily="34" charset="0"/>
              </a:rPr>
              <a:t>  </a:t>
            </a:r>
            <a:endParaRPr lang="zh-CN" altLang="en-US" sz="2000" dirty="0">
              <a:solidFill>
                <a:srgbClr val="FFC000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022850" y="1481455"/>
            <a:ext cx="0" cy="4585970"/>
          </a:xfrm>
          <a:prstGeom prst="line">
            <a:avLst/>
          </a:prstGeom>
          <a:ln w="25400"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" name="图片 5" descr="设备imei标签图"/>
          <p:cNvPicPr>
            <a:picLocks noChangeAspect="1"/>
          </p:cNvPicPr>
          <p:nvPr/>
        </p:nvPicPr>
        <p:blipFill>
          <a:blip r:embed="rId2"/>
          <a:srcRect l="970" t="2617" r="3238" b="5868"/>
          <a:stretch>
            <a:fillRect/>
          </a:stretch>
        </p:blipFill>
        <p:spPr>
          <a:xfrm>
            <a:off x="260985" y="1840230"/>
            <a:ext cx="4452620" cy="2109470"/>
          </a:xfrm>
          <a:prstGeom prst="rect">
            <a:avLst/>
          </a:prstGeom>
          <a:ln w="12700" cmpd="sng">
            <a:solidFill>
              <a:srgbClr val="1C1C1C"/>
            </a:solidFill>
            <a:prstDash val="solid"/>
          </a:ln>
        </p:spPr>
      </p:pic>
      <p:sp>
        <p:nvSpPr>
          <p:cNvPr id="7" name="TextBox 71"/>
          <p:cNvSpPr txBox="1"/>
          <p:nvPr/>
        </p:nvSpPr>
        <p:spPr>
          <a:xfrm>
            <a:off x="744855" y="4772660"/>
            <a:ext cx="330644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2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下划线部分是上线唯一标识</a:t>
            </a:r>
            <a:endParaRPr lang="zh-CN" altLang="en-US" sz="20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/>
            <a:r>
              <a:rPr lang="en-US" sz="2000" b="1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07405238069</a:t>
            </a:r>
            <a:endParaRPr lang="en-US" sz="2000" b="1" dirty="0">
              <a:solidFill>
                <a:schemeClr val="tx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13" name="直接箭头连接符 12"/>
          <p:cNvCxnSpPr/>
          <p:nvPr/>
        </p:nvCxnSpPr>
        <p:spPr>
          <a:xfrm flipV="1">
            <a:off x="2150110" y="3552825"/>
            <a:ext cx="0" cy="1221740"/>
          </a:xfrm>
          <a:prstGeom prst="straightConnector1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5" name="组合 18"/>
          <p:cNvGrpSpPr/>
          <p:nvPr/>
        </p:nvGrpSpPr>
        <p:grpSpPr>
          <a:xfrm>
            <a:off x="5309235" y="2948305"/>
            <a:ext cx="550863" cy="555625"/>
            <a:chOff x="3819393" y="4355656"/>
            <a:chExt cx="1455670" cy="1526260"/>
          </a:xfrm>
        </p:grpSpPr>
        <p:grpSp>
          <p:nvGrpSpPr>
            <p:cNvPr id="16" name="组合 58"/>
            <p:cNvGrpSpPr/>
            <p:nvPr/>
          </p:nvGrpSpPr>
          <p:grpSpPr>
            <a:xfrm>
              <a:off x="3819393" y="4355656"/>
              <a:ext cx="1455670" cy="152626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7" name="同心圆 16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</p:grpSp>
        <p:sp>
          <p:nvSpPr>
            <p:cNvPr id="19" name="文本框 37"/>
            <p:cNvSpPr>
              <a:spLocks noChangeArrowheads="1"/>
            </p:cNvSpPr>
            <p:nvPr/>
          </p:nvSpPr>
          <p:spPr bwMode="auto">
            <a:xfrm>
              <a:off x="4146185" y="4591136"/>
              <a:ext cx="802086" cy="105355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19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  <a:sym typeface="微软雅黑" panose="020B0503020204020204" pitchFamily="34" charset="-122"/>
                </a:rPr>
                <a:t>2</a:t>
              </a: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  <a:ea typeface="+mj-ea"/>
                <a:cs typeface="+mn-cs"/>
                <a:sym typeface="微软雅黑" panose="020B0503020204020204" pitchFamily="34" charset="-122"/>
              </a:endParaRPr>
            </a:p>
          </p:txBody>
        </p:sp>
      </p:grpSp>
      <p:sp>
        <p:nvSpPr>
          <p:cNvPr id="20" name="TextBox 71"/>
          <p:cNvSpPr txBox="1"/>
          <p:nvPr/>
        </p:nvSpPr>
        <p:spPr>
          <a:xfrm>
            <a:off x="6146800" y="2934970"/>
            <a:ext cx="57880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2000" dirty="0">
                <a:latin typeface="Calibri" panose="020F0502020204030204" pitchFamily="34" charset="0"/>
              </a:rPr>
              <a:t>部分平台终端手机号必须是</a:t>
            </a:r>
            <a:r>
              <a:rPr lang="en-US" altLang="zh-CN" sz="2000" dirty="0">
                <a:latin typeface="Calibri" panose="020F0502020204030204" pitchFamily="34" charset="0"/>
              </a:rPr>
              <a:t>11</a:t>
            </a:r>
            <a:r>
              <a:rPr lang="zh-CN" altLang="en-US" sz="2000" dirty="0">
                <a:latin typeface="Calibri" panose="020F0502020204030204" pitchFamily="34" charset="0"/>
              </a:rPr>
              <a:t>位，唯一标识就是</a:t>
            </a:r>
            <a:r>
              <a:rPr lang="en-US" altLang="zh-CN" sz="2000" dirty="0">
                <a:latin typeface="Calibri" panose="020F0502020204030204" pitchFamily="34" charset="0"/>
              </a:rPr>
              <a:t>07</a:t>
            </a:r>
            <a:r>
              <a:rPr lang="en-US" sz="20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405238069</a:t>
            </a:r>
            <a:r>
              <a:rPr lang="zh-CN" altLang="en-US" sz="2000" dirty="0">
                <a:latin typeface="Calibri" panose="020F0502020204030204" pitchFamily="34" charset="0"/>
              </a:rPr>
              <a:t>  </a:t>
            </a:r>
            <a:endParaRPr lang="zh-CN" altLang="en-US" sz="2000" dirty="0">
              <a:solidFill>
                <a:srgbClr val="FFC000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grpSp>
        <p:nvGrpSpPr>
          <p:cNvPr id="21" name="组合 18"/>
          <p:cNvGrpSpPr/>
          <p:nvPr/>
        </p:nvGrpSpPr>
        <p:grpSpPr>
          <a:xfrm>
            <a:off x="5309235" y="4156710"/>
            <a:ext cx="550863" cy="555625"/>
            <a:chOff x="3819393" y="4355656"/>
            <a:chExt cx="1455670" cy="1526260"/>
          </a:xfrm>
        </p:grpSpPr>
        <p:grpSp>
          <p:nvGrpSpPr>
            <p:cNvPr id="22" name="组合 58"/>
            <p:cNvGrpSpPr/>
            <p:nvPr/>
          </p:nvGrpSpPr>
          <p:grpSpPr>
            <a:xfrm>
              <a:off x="3819393" y="4355656"/>
              <a:ext cx="1455670" cy="152626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3" name="同心圆 22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24" name="椭圆 23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</p:grpSp>
        <p:sp>
          <p:nvSpPr>
            <p:cNvPr id="25" name="文本框 37"/>
            <p:cNvSpPr>
              <a:spLocks noChangeArrowheads="1"/>
            </p:cNvSpPr>
            <p:nvPr/>
          </p:nvSpPr>
          <p:spPr bwMode="auto">
            <a:xfrm>
              <a:off x="4146185" y="4591136"/>
              <a:ext cx="802086" cy="105355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19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  <a:sym typeface="微软雅黑" panose="020B0503020204020204" pitchFamily="34" charset="-122"/>
                </a:rPr>
                <a:t>3</a:t>
              </a: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  <a:ea typeface="+mj-ea"/>
                <a:cs typeface="+mn-cs"/>
                <a:sym typeface="微软雅黑" panose="020B0503020204020204" pitchFamily="34" charset="-122"/>
              </a:endParaRPr>
            </a:p>
          </p:txBody>
        </p:sp>
      </p:grpSp>
      <p:sp>
        <p:nvSpPr>
          <p:cNvPr id="26" name="TextBox 71"/>
          <p:cNvSpPr txBox="1"/>
          <p:nvPr/>
        </p:nvSpPr>
        <p:spPr>
          <a:xfrm>
            <a:off x="6146800" y="4143375"/>
            <a:ext cx="57880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2000" dirty="0">
                <a:solidFill>
                  <a:srgbClr val="FF0000"/>
                </a:solidFill>
                <a:latin typeface="Calibri" panose="020F0502020204030204" pitchFamily="34" charset="0"/>
              </a:rPr>
              <a:t>少数平台终端手机号必须是</a:t>
            </a:r>
            <a:r>
              <a:rPr lang="en-US" altLang="zh-CN" sz="2000" dirty="0">
                <a:solidFill>
                  <a:srgbClr val="FF0000"/>
                </a:solidFill>
                <a:latin typeface="Calibri" panose="020F0502020204030204" pitchFamily="34" charset="0"/>
              </a:rPr>
              <a:t>11</a:t>
            </a:r>
            <a:r>
              <a:rPr lang="zh-CN" altLang="en-US" sz="2000" dirty="0">
                <a:solidFill>
                  <a:srgbClr val="FF0000"/>
                </a:solidFill>
                <a:latin typeface="Calibri" panose="020F0502020204030204" pitchFamily="34" charset="0"/>
              </a:rPr>
              <a:t>位，且第一位不能为</a:t>
            </a:r>
            <a:r>
              <a:rPr lang="en-US" altLang="zh-CN" sz="2000" dirty="0">
                <a:solidFill>
                  <a:srgbClr val="FF0000"/>
                </a:solidFill>
                <a:latin typeface="Calibri" panose="020F0502020204030204" pitchFamily="34" charset="0"/>
              </a:rPr>
              <a:t>0</a:t>
            </a:r>
            <a:r>
              <a:rPr lang="zh-CN" altLang="en-US" sz="2000" dirty="0">
                <a:solidFill>
                  <a:srgbClr val="FF0000"/>
                </a:solidFill>
                <a:latin typeface="Calibri" panose="020F0502020204030204" pitchFamily="34" charset="0"/>
              </a:rPr>
              <a:t>，可以在运维上修改终端手机号：</a:t>
            </a:r>
            <a:r>
              <a:rPr lang="en-US" altLang="zh-CN" sz="2000" dirty="0">
                <a:solidFill>
                  <a:srgbClr val="FF0000"/>
                </a:solidFill>
                <a:latin typeface="Calibri" panose="020F0502020204030204" pitchFamily="34" charset="0"/>
              </a:rPr>
              <a:t>17</a:t>
            </a:r>
            <a:r>
              <a:rPr lang="en-US" sz="2000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405238069</a:t>
            </a:r>
            <a:r>
              <a:rPr lang="zh-CN" altLang="en-US" sz="2000" dirty="0">
                <a:solidFill>
                  <a:srgbClr val="FF0000"/>
                </a:solidFill>
                <a:latin typeface="Calibri" panose="020F0502020204030204" pitchFamily="34" charset="0"/>
              </a:rPr>
              <a:t>  </a:t>
            </a:r>
            <a:endParaRPr lang="zh-CN" altLang="en-US" sz="2000" dirty="0">
              <a:solidFill>
                <a:srgbClr val="FF0000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grpSp>
        <p:nvGrpSpPr>
          <p:cNvPr id="8" name="组合 18"/>
          <p:cNvGrpSpPr/>
          <p:nvPr/>
        </p:nvGrpSpPr>
        <p:grpSpPr>
          <a:xfrm>
            <a:off x="5309235" y="5229225"/>
            <a:ext cx="550863" cy="555625"/>
            <a:chOff x="3819393" y="4355656"/>
            <a:chExt cx="1455670" cy="1526260"/>
          </a:xfrm>
        </p:grpSpPr>
        <p:grpSp>
          <p:nvGrpSpPr>
            <p:cNvPr id="11" name="组合 58"/>
            <p:cNvGrpSpPr/>
            <p:nvPr/>
          </p:nvGrpSpPr>
          <p:grpSpPr>
            <a:xfrm>
              <a:off x="3819393" y="4355656"/>
              <a:ext cx="1455670" cy="152626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2" name="同心圆 1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14" name="椭圆 13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</p:grpSp>
        <p:sp>
          <p:nvSpPr>
            <p:cNvPr id="27" name="文本框 37"/>
            <p:cNvSpPr>
              <a:spLocks noChangeArrowheads="1"/>
            </p:cNvSpPr>
            <p:nvPr/>
          </p:nvSpPr>
          <p:spPr bwMode="auto">
            <a:xfrm>
              <a:off x="4146185" y="4591136"/>
              <a:ext cx="802086" cy="105355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1900" b="0" i="0" u="none" strike="noStrike" kern="1200" cap="none" spc="0" normalizeH="0" baseline="0" noProof="0" dirty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  <a:sym typeface="微软雅黑" panose="020B0503020204020204" pitchFamily="34" charset="-122"/>
                </a:rPr>
                <a:t>4</a:t>
              </a:r>
              <a:endParaRPr kumimoji="0" lang="en-US" altLang="zh-CN" sz="19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  <a:ea typeface="+mj-ea"/>
                <a:cs typeface="+mn-cs"/>
                <a:sym typeface="微软雅黑" panose="020B0503020204020204" pitchFamily="34" charset="-122"/>
              </a:endParaRPr>
            </a:p>
          </p:txBody>
        </p:sp>
      </p:grpSp>
      <p:sp>
        <p:nvSpPr>
          <p:cNvPr id="28" name="TextBox 71"/>
          <p:cNvSpPr txBox="1"/>
          <p:nvPr/>
        </p:nvSpPr>
        <p:spPr>
          <a:xfrm>
            <a:off x="6146800" y="5215890"/>
            <a:ext cx="578802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2000" dirty="0">
                <a:latin typeface="Calibri" panose="020F0502020204030204" pitchFamily="34" charset="0"/>
              </a:rPr>
              <a:t>少数平台终端手机号必须是</a:t>
            </a:r>
            <a:r>
              <a:rPr lang="en-US" altLang="zh-CN" sz="2000" dirty="0">
                <a:latin typeface="Calibri" panose="020F0502020204030204" pitchFamily="34" charset="0"/>
              </a:rPr>
              <a:t>12</a:t>
            </a:r>
            <a:r>
              <a:rPr lang="zh-CN" altLang="en-US" sz="2000" dirty="0">
                <a:latin typeface="Calibri" panose="020F0502020204030204" pitchFamily="34" charset="0"/>
              </a:rPr>
              <a:t>位，唯一标识要在前面增加一个</a:t>
            </a:r>
            <a:r>
              <a:rPr lang="en-US" altLang="zh-CN" sz="2000" dirty="0">
                <a:latin typeface="Calibri" panose="020F0502020204030204" pitchFamily="34" charset="0"/>
              </a:rPr>
              <a:t>0</a:t>
            </a:r>
            <a:r>
              <a:rPr lang="zh-CN" altLang="en-US" sz="2000" dirty="0">
                <a:latin typeface="Calibri" panose="020F0502020204030204" pitchFamily="34" charset="0"/>
              </a:rPr>
              <a:t>，就是</a:t>
            </a:r>
            <a:r>
              <a:rPr lang="en-US" altLang="zh-CN" sz="2000" dirty="0">
                <a:latin typeface="Calibri" panose="020F0502020204030204" pitchFamily="34" charset="0"/>
              </a:rPr>
              <a:t>007</a:t>
            </a:r>
            <a:r>
              <a:rPr lang="en-US" sz="20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405238069</a:t>
            </a:r>
            <a:r>
              <a:rPr lang="zh-CN" altLang="en-US" sz="2000" dirty="0">
                <a:latin typeface="Calibri" panose="020F0502020204030204" pitchFamily="34" charset="0"/>
              </a:rPr>
              <a:t>  </a:t>
            </a:r>
            <a:endParaRPr lang="zh-CN" altLang="en-US" sz="2000" dirty="0">
              <a:solidFill>
                <a:srgbClr val="FFC000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  <p:bldP spid="10" grpId="0" animBg="1"/>
      <p:bldP spid="6152" grpId="0"/>
      <p:bldP spid="7" grpId="0"/>
      <p:bldP spid="20" grpId="0"/>
      <p:bldP spid="26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1613" y="177800"/>
            <a:ext cx="4775200" cy="8299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接线</a:t>
            </a:r>
            <a:r>
              <a:rPr kumimoji="0" lang="en-US" altLang="zh-CN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-</a:t>
            </a: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最简单</a:t>
            </a: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接线</a:t>
            </a:r>
            <a:endParaRPr kumimoji="0" lang="zh-CN" altLang="en-US" sz="4800" b="1" kern="1200" cap="none" spc="0" normalizeH="0" baseline="0" noProof="0" dirty="0">
              <a:solidFill>
                <a:schemeClr val="bg2">
                  <a:lumMod val="25000"/>
                </a:schemeClr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PAGE: 02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9" name="图片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88538" y="50800"/>
            <a:ext cx="2120900" cy="641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" name="TextBox 71"/>
          <p:cNvSpPr txBox="1"/>
          <p:nvPr/>
        </p:nvSpPr>
        <p:spPr>
          <a:xfrm>
            <a:off x="2235200" y="1684020"/>
            <a:ext cx="5711825" cy="4603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</a:rPr>
              <a:t>只接红黑两线，连线接在车辆的长电上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1" name="图片 100"/>
          <p:cNvPicPr/>
          <p:nvPr/>
        </p:nvPicPr>
        <p:blipFill>
          <a:blip r:embed="rId2"/>
          <a:stretch>
            <a:fillRect/>
          </a:stretch>
        </p:blipFill>
        <p:spPr>
          <a:xfrm>
            <a:off x="1384300" y="2646680"/>
            <a:ext cx="850900" cy="838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TextBox 71"/>
          <p:cNvSpPr txBox="1"/>
          <p:nvPr/>
        </p:nvSpPr>
        <p:spPr>
          <a:xfrm>
            <a:off x="2306955" y="2873375"/>
            <a:ext cx="6878320" cy="398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不用接设备的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ACC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线，设备智能判断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ACC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，行车开，停车关</a:t>
            </a:r>
            <a:endParaRPr lang="zh-CN" altLang="en-US" sz="2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2" name="图片 11"/>
          <p:cNvPicPr/>
          <p:nvPr/>
        </p:nvPicPr>
        <p:blipFill>
          <a:blip r:embed="rId2"/>
          <a:stretch>
            <a:fillRect/>
          </a:stretch>
        </p:blipFill>
        <p:spPr>
          <a:xfrm>
            <a:off x="1384300" y="3777615"/>
            <a:ext cx="850900" cy="838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" name="TextBox 71"/>
          <p:cNvSpPr txBox="1"/>
          <p:nvPr/>
        </p:nvSpPr>
        <p:spPr>
          <a:xfrm>
            <a:off x="2306955" y="4004310"/>
            <a:ext cx="687832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设备取电建议接长电，不要从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ACC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取电，否则设备上电后定位较慢，里程计算也受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影响</a:t>
            </a:r>
            <a:endParaRPr lang="zh-CN" altLang="en-US" sz="2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bldLvl="0" animBg="1"/>
      <p:bldP spid="10" grpId="0" bldLvl="0" animBg="1"/>
      <p:bldP spid="8" grpId="0"/>
      <p:bldP spid="11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1613" y="177800"/>
            <a:ext cx="3855720" cy="8299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断油电接线</a:t>
            </a: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一</a:t>
            </a:r>
            <a:endParaRPr kumimoji="0" lang="zh-CN" altLang="en-US" sz="4800" b="1" kern="1200" cap="none" spc="0" normalizeH="0" baseline="0" noProof="0" dirty="0">
              <a:solidFill>
                <a:schemeClr val="bg2">
                  <a:lumMod val="25000"/>
                </a:schemeClr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PAGE: 02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9" name="图片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88538" y="50800"/>
            <a:ext cx="2120900" cy="641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" name="图片 1" descr="断油电接线图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19505"/>
            <a:ext cx="12192000" cy="556831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bldLvl="0" animBg="1"/>
      <p:bldP spid="10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1613" y="177800"/>
            <a:ext cx="3855720" cy="8299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断油电接线</a:t>
            </a: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二</a:t>
            </a:r>
            <a:endParaRPr kumimoji="0" lang="zh-CN" altLang="en-US" sz="4800" b="1" kern="1200" cap="none" spc="0" normalizeH="0" baseline="0" noProof="0" dirty="0">
              <a:solidFill>
                <a:schemeClr val="bg2">
                  <a:lumMod val="25000"/>
                </a:schemeClr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PAGE: 02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9" name="图片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88538" y="50800"/>
            <a:ext cx="2120900" cy="641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" name="图片 2" descr="断油泵接线图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7745"/>
            <a:ext cx="12192000" cy="556831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bldLvl="0" animBg="1"/>
      <p:bldP spid="10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1613" y="177800"/>
            <a:ext cx="3243580" cy="8299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断油电</a:t>
            </a: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特点</a:t>
            </a:r>
            <a:endParaRPr kumimoji="0" lang="zh-CN" altLang="en-US" sz="4800" b="1" kern="1200" cap="none" spc="0" normalizeH="0" baseline="0" noProof="0" dirty="0">
              <a:solidFill>
                <a:schemeClr val="bg2">
                  <a:lumMod val="25000"/>
                </a:schemeClr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PAGE: 02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9" name="图片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88538" y="50800"/>
            <a:ext cx="2120900" cy="641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" name="表格 2"/>
          <p:cNvGraphicFramePr/>
          <p:nvPr>
            <p:custDataLst>
              <p:tags r:id="rId2"/>
            </p:custDataLst>
          </p:nvPr>
        </p:nvGraphicFramePr>
        <p:xfrm>
          <a:off x="572770" y="1054100"/>
          <a:ext cx="10860405" cy="2499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97890"/>
                <a:gridCol w="2994660"/>
                <a:gridCol w="6967855"/>
              </a:tblGrid>
              <a:tr h="39624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/>
                        <a:t>序号</a:t>
                      </a:r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/>
                        <a:t>接线</a:t>
                      </a:r>
                      <a:r>
                        <a:rPr lang="zh-CN" altLang="en-US" sz="2000"/>
                        <a:t>方式</a:t>
                      </a:r>
                      <a:endParaRPr lang="zh-CN" altLang="en-US" sz="2000"/>
                    </a:p>
                  </a:txBody>
                  <a:tcPr/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000"/>
                        <a:t>特点</a:t>
                      </a:r>
                      <a:endParaRPr lang="zh-CN" altLang="en-US" sz="2000"/>
                    </a:p>
                  </a:txBody>
                  <a:tcPr/>
                </a:tc>
              </a:tr>
              <a:tr h="94869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/>
                        <a:t>1</a:t>
                      </a:r>
                      <a:endParaRPr lang="en-US" altLang="zh-CN" sz="2000"/>
                    </a:p>
                  </a:txBody>
                  <a:tcPr/>
                </a:tc>
                <a:tc gridSpan="2">
                  <a:txBody>
                    <a:bodyPr/>
                    <a:p>
                      <a:pPr>
                        <a:buNone/>
                      </a:pPr>
                      <a:r>
                        <a:rPr lang="zh-CN" altLang="en-US" sz="2000"/>
                        <a:t>两种断油电下发模式：</a:t>
                      </a:r>
                      <a:endParaRPr lang="zh-CN" altLang="en-US" sz="2000"/>
                    </a:p>
                    <a:p>
                      <a:pPr>
                        <a:buNone/>
                      </a:pPr>
                      <a:r>
                        <a:rPr lang="zh-CN" altLang="en-US" sz="2000"/>
                        <a:t>模式一：直接断开，没有逻辑</a:t>
                      </a:r>
                      <a:endParaRPr lang="zh-CN" altLang="en-US" sz="2000"/>
                    </a:p>
                    <a:p>
                      <a:pPr>
                        <a:buNone/>
                      </a:pPr>
                      <a:r>
                        <a:rPr lang="zh-CN" altLang="en-US" sz="2000"/>
                        <a:t>模式二：下发后，定位状态下，等待车辆低速才执行；未定状态，则判断车辆停止</a:t>
                      </a:r>
                      <a:r>
                        <a:rPr lang="zh-CN" altLang="en-US" sz="2000"/>
                        <a:t>执行</a:t>
                      </a:r>
                      <a:endParaRPr lang="zh-CN" altLang="en-US" sz="2000"/>
                    </a:p>
                  </a:txBody>
                  <a:tcPr/>
                </a:tc>
                <a:tc hMerge="1">
                  <a:tcPr/>
                </a:tc>
              </a:tr>
              <a:tr h="38100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/>
                        <a:t>2</a:t>
                      </a:r>
                      <a:endParaRPr lang="en-US" altLang="zh-CN" sz="20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000">
                          <a:sym typeface="+mn-ea"/>
                        </a:rPr>
                        <a:t>接线一：切断</a:t>
                      </a:r>
                      <a:r>
                        <a:rPr lang="en-US" altLang="zh-CN" sz="2000">
                          <a:sym typeface="+mn-ea"/>
                        </a:rPr>
                        <a:t>ACC</a:t>
                      </a:r>
                      <a:endParaRPr lang="en-US" altLang="zh-CN" sz="2000"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000"/>
                        <a:t>模式一、模式二都可以采用；</a:t>
                      </a:r>
                      <a:r>
                        <a:rPr lang="zh-CN" altLang="en-US" sz="2000"/>
                        <a:t>如果断油电后，司机不知道情况，重复打火，可能导致车辆启动机</a:t>
                      </a:r>
                      <a:r>
                        <a:rPr lang="zh-CN" altLang="en-US" sz="2000"/>
                        <a:t>损坏</a:t>
                      </a:r>
                      <a:endParaRPr lang="zh-CN" altLang="en-US" sz="2000"/>
                    </a:p>
                  </a:txBody>
                  <a:tcPr/>
                </a:tc>
              </a:tr>
              <a:tr h="381000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en-US" altLang="zh-CN" sz="2000"/>
                        <a:t>3</a:t>
                      </a:r>
                      <a:endParaRPr lang="en-US" altLang="zh-CN" sz="2000"/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000">
                          <a:sym typeface="+mn-ea"/>
                        </a:rPr>
                        <a:t>接线二：切断</a:t>
                      </a:r>
                      <a:r>
                        <a:rPr lang="en-US" altLang="zh-CN" sz="2000">
                          <a:sym typeface="+mn-ea"/>
                        </a:rPr>
                        <a:t>A</a:t>
                      </a:r>
                      <a:r>
                        <a:rPr lang="zh-CN" altLang="en-US" sz="2000">
                          <a:sym typeface="+mn-ea"/>
                        </a:rPr>
                        <a:t>油泵</a:t>
                      </a:r>
                      <a:r>
                        <a:rPr lang="zh-CN" altLang="en-US" sz="2000">
                          <a:sym typeface="+mn-ea"/>
                        </a:rPr>
                        <a:t>电源</a:t>
                      </a:r>
                      <a:endParaRPr lang="zh-CN" altLang="en-US" sz="2000">
                        <a:sym typeface="+mn-ea"/>
                      </a:endParaRPr>
                    </a:p>
                  </a:txBody>
                  <a:tcPr/>
                </a:tc>
                <a:tc>
                  <a:txBody>
                    <a:bodyPr/>
                    <a:p>
                      <a:pPr>
                        <a:buNone/>
                      </a:pPr>
                      <a:r>
                        <a:rPr lang="zh-CN" altLang="en-US" sz="2000"/>
                        <a:t>模式二才能</a:t>
                      </a:r>
                      <a:r>
                        <a:rPr lang="zh-CN" altLang="en-US" sz="2000"/>
                        <a:t>使用；</a:t>
                      </a:r>
                      <a:endParaRPr lang="zh-CN" altLang="en-US" sz="200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2320" y="4004310"/>
            <a:ext cx="5610225" cy="2695575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99275" y="3639185"/>
            <a:ext cx="3886200" cy="319087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bldLvl="0" animBg="1"/>
      <p:bldP spid="10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1613" y="177800"/>
            <a:ext cx="5387340" cy="8299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接线</a:t>
            </a:r>
            <a:r>
              <a:rPr kumimoji="0" lang="en-US" altLang="zh-CN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-</a:t>
            </a: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紧急报警</a:t>
            </a: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接线</a:t>
            </a:r>
            <a:endParaRPr kumimoji="0" lang="zh-CN" altLang="en-US" sz="4800" b="1" kern="1200" cap="none" spc="0" normalizeH="0" baseline="0" noProof="0" dirty="0">
              <a:solidFill>
                <a:schemeClr val="bg2">
                  <a:lumMod val="25000"/>
                </a:schemeClr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PAGE: 02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9" name="图片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88538" y="50800"/>
            <a:ext cx="2120900" cy="641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矩形 1"/>
          <p:cNvSpPr/>
          <p:nvPr/>
        </p:nvSpPr>
        <p:spPr>
          <a:xfrm>
            <a:off x="5832475" y="2946400"/>
            <a:ext cx="434975" cy="965835"/>
          </a:xfrm>
          <a:prstGeom prst="rect">
            <a:avLst/>
          </a:prstGeom>
          <a:noFill/>
          <a:ln w="28575" cmpd="sng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679825" y="2927985"/>
            <a:ext cx="890905" cy="127381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3952240" y="2321560"/>
            <a:ext cx="0" cy="63119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3952240" y="2338070"/>
            <a:ext cx="2095500" cy="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6047105" y="1862455"/>
            <a:ext cx="0" cy="112458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 flipV="1">
            <a:off x="6047105" y="3917315"/>
            <a:ext cx="635" cy="559435"/>
          </a:xfrm>
          <a:prstGeom prst="line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V="1">
            <a:off x="6047105" y="2953385"/>
            <a:ext cx="0" cy="2851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V="1">
            <a:off x="6047105" y="3608070"/>
            <a:ext cx="0" cy="2851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V="1">
            <a:off x="6035675" y="3178810"/>
            <a:ext cx="154305" cy="428625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4225925" y="2512060"/>
            <a:ext cx="0" cy="440690"/>
          </a:xfrm>
          <a:prstGeom prst="line">
            <a:avLst/>
          </a:prstGeom>
          <a:ln w="25400" cmpd="sng"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4225925" y="2517140"/>
            <a:ext cx="1190625" cy="0"/>
          </a:xfrm>
          <a:prstGeom prst="line">
            <a:avLst/>
          </a:prstGeom>
          <a:ln w="25400" cmpd="sng"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5404485" y="2512060"/>
            <a:ext cx="0" cy="1952625"/>
          </a:xfrm>
          <a:prstGeom prst="line">
            <a:avLst/>
          </a:prstGeom>
          <a:ln w="25400" cmpd="sng"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5393055" y="4481195"/>
            <a:ext cx="654685" cy="0"/>
          </a:xfrm>
          <a:prstGeom prst="line">
            <a:avLst/>
          </a:prstGeom>
          <a:ln w="25400" cmpd="sng"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文本框 19"/>
          <p:cNvSpPr txBox="1"/>
          <p:nvPr/>
        </p:nvSpPr>
        <p:spPr>
          <a:xfrm>
            <a:off x="6355715" y="3244850"/>
            <a:ext cx="64262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按钮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499610" y="1969770"/>
            <a:ext cx="64262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红线</a:t>
            </a:r>
            <a:endParaRPr lang="zh-CN" altLang="en-US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537075" y="2489200"/>
            <a:ext cx="64262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solidFill>
                  <a:schemeClr val="accent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橙线</a:t>
            </a:r>
            <a:endParaRPr lang="zh-CN" altLang="en-US" b="1" dirty="0">
              <a:solidFill>
                <a:schemeClr val="accent1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832475" y="1494155"/>
            <a:ext cx="64262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主电</a:t>
            </a:r>
            <a:endParaRPr lang="zh-CN" altLang="en-US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bldLvl="0" animBg="1"/>
      <p:bldP spid="10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1613" y="177800"/>
            <a:ext cx="6002020" cy="8299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接线</a:t>
            </a:r>
            <a:r>
              <a:rPr kumimoji="0" lang="en-US" altLang="zh-CN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-IO</a:t>
            </a: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输入</a:t>
            </a: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监测接线</a:t>
            </a:r>
            <a:endParaRPr kumimoji="0" lang="zh-CN" altLang="en-US" sz="4800" b="1" kern="1200" cap="none" spc="0" normalizeH="0" baseline="0" noProof="0" dirty="0">
              <a:solidFill>
                <a:schemeClr val="bg2">
                  <a:lumMod val="25000"/>
                </a:schemeClr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PAGE: 02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9" name="图片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88538" y="50800"/>
            <a:ext cx="2120900" cy="641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2651760" y="5149850"/>
            <a:ext cx="517969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切换至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IO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输入检测模式：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/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文本下发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ZW*123456*S36*</a:t>
            </a:r>
            <a:r>
              <a:rPr lang="en-US" altLang="zh-CN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2</a:t>
            </a:r>
            <a:r>
              <a:rPr lang="zh-CN" altLang="en-US" sz="2400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#</a:t>
            </a:r>
            <a:endParaRPr lang="zh-CN" altLang="en-US" sz="2400" b="1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832475" y="2946400"/>
            <a:ext cx="434975" cy="965835"/>
          </a:xfrm>
          <a:prstGeom prst="rect">
            <a:avLst/>
          </a:prstGeom>
          <a:noFill/>
          <a:ln w="28575" cmpd="sng">
            <a:solidFill>
              <a:schemeClr val="tx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679825" y="2927985"/>
            <a:ext cx="890905" cy="127381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 flipV="1">
            <a:off x="3952240" y="2321560"/>
            <a:ext cx="0" cy="63119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3952240" y="2338070"/>
            <a:ext cx="2095500" cy="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 flipV="1">
            <a:off x="6047105" y="1862455"/>
            <a:ext cx="0" cy="1124585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 flipH="1" flipV="1">
            <a:off x="6047105" y="3917315"/>
            <a:ext cx="635" cy="559435"/>
          </a:xfrm>
          <a:prstGeom prst="line">
            <a:avLst/>
          </a:prstGeom>
          <a:ln w="2540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 flipV="1">
            <a:off x="6047105" y="2953385"/>
            <a:ext cx="0" cy="2851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 flipV="1">
            <a:off x="6047105" y="3608070"/>
            <a:ext cx="0" cy="28511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flipV="1">
            <a:off x="6035675" y="3178810"/>
            <a:ext cx="154305" cy="428625"/>
          </a:xfrm>
          <a:prstGeom prst="line">
            <a:avLst/>
          </a:prstGeom>
          <a:ln w="285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V="1">
            <a:off x="4225925" y="2512060"/>
            <a:ext cx="0" cy="440690"/>
          </a:xfrm>
          <a:prstGeom prst="line">
            <a:avLst/>
          </a:prstGeom>
          <a:ln w="25400" cmpd="sng"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4225925" y="2517140"/>
            <a:ext cx="1190625" cy="0"/>
          </a:xfrm>
          <a:prstGeom prst="line">
            <a:avLst/>
          </a:prstGeom>
          <a:ln w="25400" cmpd="sng"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V="1">
            <a:off x="5404485" y="2512060"/>
            <a:ext cx="0" cy="1952625"/>
          </a:xfrm>
          <a:prstGeom prst="line">
            <a:avLst/>
          </a:prstGeom>
          <a:ln w="25400" cmpd="sng"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5393055" y="4481195"/>
            <a:ext cx="654685" cy="0"/>
          </a:xfrm>
          <a:prstGeom prst="line">
            <a:avLst/>
          </a:prstGeom>
          <a:ln w="25400" cmpd="sng"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6355715" y="3244850"/>
            <a:ext cx="110236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检测</a:t>
            </a:r>
            <a:r>
              <a:rPr lang="zh-CN" altLang="en-US" b="1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开关</a:t>
            </a:r>
            <a:endParaRPr lang="zh-CN" altLang="en-US" b="1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499610" y="1969770"/>
            <a:ext cx="64262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红线</a:t>
            </a:r>
            <a:endParaRPr lang="zh-CN" altLang="en-US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4537075" y="2489200"/>
            <a:ext cx="64262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solidFill>
                  <a:schemeClr val="accent1">
                    <a:lumMod val="75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橙线</a:t>
            </a:r>
            <a:endParaRPr lang="zh-CN" altLang="en-US" b="1" dirty="0">
              <a:solidFill>
                <a:schemeClr val="accent1">
                  <a:lumMod val="75000"/>
                </a:schemeClr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832475" y="1494155"/>
            <a:ext cx="64262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主电</a:t>
            </a:r>
            <a:endParaRPr lang="zh-CN" altLang="en-US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bldLvl="0" animBg="1"/>
      <p:bldP spid="10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1613" y="177800"/>
            <a:ext cx="5082540" cy="8299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F3</a:t>
            </a: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平台上如何加车</a:t>
            </a:r>
            <a:endParaRPr kumimoji="0" lang="zh-CN" altLang="en-US" sz="4800" b="1" kern="1200" cap="none" spc="0" normalizeH="0" baseline="0" noProof="0" dirty="0">
              <a:solidFill>
                <a:schemeClr val="bg2">
                  <a:lumMod val="25000"/>
                </a:schemeClr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PAGE: 02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9" name="图片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88538" y="50800"/>
            <a:ext cx="2120900" cy="64135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17" name="对象 16"/>
          <p:cNvGraphicFramePr/>
          <p:nvPr/>
        </p:nvGraphicFramePr>
        <p:xfrm>
          <a:off x="168910" y="1732915"/>
          <a:ext cx="2907030" cy="398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" name="" r:id="rId2" imgW="2394585" imgH="3270250" progId="Visio.Drawing.11">
                  <p:embed/>
                </p:oleObj>
              </mc:Choice>
              <mc:Fallback>
                <p:oleObj name="" r:id="rId2" imgW="2394585" imgH="3270250" progId="Visio.Drawing.11">
                  <p:embed/>
                  <p:pic>
                    <p:nvPicPr>
                      <p:cNvPr id="0" name="图片 17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68910" y="1732915"/>
                        <a:ext cx="2907030" cy="39878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9" name="图片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370" y="1498600"/>
            <a:ext cx="8933180" cy="4283710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bldLvl="0" animBg="1"/>
      <p:bldP spid="10" grpId="0" bldLvl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1613" y="177800"/>
            <a:ext cx="8752840" cy="8299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运维平台、车辆</a:t>
            </a: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监控平台的</a:t>
            </a: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区别</a:t>
            </a:r>
            <a:endParaRPr kumimoji="0" lang="zh-CN" altLang="en-US" sz="4800" b="1" kern="1200" cap="none" spc="0" normalizeH="0" baseline="0" noProof="0" dirty="0">
              <a:solidFill>
                <a:schemeClr val="bg2">
                  <a:lumMod val="25000"/>
                </a:schemeClr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PAGE: 02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9" name="图片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88538" y="50800"/>
            <a:ext cx="2120900" cy="641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830580" y="2552700"/>
            <a:ext cx="517969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车辆上线定位，监控用的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平台；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最终客户使用，运营商也会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使用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2" name="圆角矩形 11"/>
          <p:cNvSpPr/>
          <p:nvPr/>
        </p:nvSpPr>
        <p:spPr>
          <a:xfrm>
            <a:off x="830580" y="1920240"/>
            <a:ext cx="2141855" cy="516890"/>
          </a:xfrm>
          <a:prstGeom prst="roundRect">
            <a:avLst>
              <a:gd name="adj" fmla="val 50000"/>
            </a:avLst>
          </a:prstGeom>
          <a:solidFill>
            <a:schemeClr val="accent6">
              <a:lumMod val="60000"/>
              <a:lumOff val="40000"/>
            </a:schemeClr>
          </a:solidFill>
          <a:ln w="50800">
            <a:gradFill flip="none" rotWithShape="1">
              <a:gsLst>
                <a:gs pos="0">
                  <a:srgbClr val="CDCDCD"/>
                </a:gs>
                <a:gs pos="100000">
                  <a:schemeClr val="bg1"/>
                </a:gs>
              </a:gsLst>
              <a:lin ang="5400000" scaled="1"/>
              <a:tileRect/>
            </a:gradFill>
          </a:ln>
          <a:effectLst>
            <a:innerShdw blurRad="127000" dist="63500" dir="13500000">
              <a:schemeClr val="tx1">
                <a:lumMod val="65000"/>
                <a:lumOff val="35000"/>
                <a:alpha val="49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15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4" name="文本框 26"/>
          <p:cNvSpPr txBox="1"/>
          <p:nvPr/>
        </p:nvSpPr>
        <p:spPr>
          <a:xfrm>
            <a:off x="984885" y="1964690"/>
            <a:ext cx="1852295" cy="36830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altLang="en-US" sz="1800" b="1" kern="1200" cap="none" spc="0" normalizeH="0" baseline="0" noProof="0" dirty="0">
                <a:solidFill>
                  <a:schemeClr val="bg1"/>
                </a:solidFill>
                <a:latin typeface="+mj-ea"/>
                <a:ea typeface="+mj-ea"/>
                <a:cs typeface="+mn-cs"/>
              </a:rPr>
              <a:t>车辆</a:t>
            </a:r>
            <a:r>
              <a:rPr kumimoji="0" lang="zh-CN" altLang="en-US" sz="1800" b="1" kern="1200" cap="none" spc="0" normalizeH="0" baseline="0" noProof="0" dirty="0">
                <a:solidFill>
                  <a:schemeClr val="bg1"/>
                </a:solidFill>
                <a:latin typeface="+mj-ea"/>
                <a:ea typeface="+mj-ea"/>
                <a:cs typeface="+mn-cs"/>
              </a:rPr>
              <a:t>监控平台</a:t>
            </a:r>
            <a:endParaRPr kumimoji="0" lang="zh-CN" altLang="en-US" sz="1800" b="1" kern="1200" cap="none" spc="0" normalizeH="0" baseline="0" noProof="0" dirty="0">
              <a:solidFill>
                <a:schemeClr val="bg1"/>
              </a:solidFill>
              <a:latin typeface="+mj-ea"/>
              <a:ea typeface="+mj-ea"/>
              <a:cs typeface="+mn-cs"/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361950" y="3820795"/>
            <a:ext cx="11241405" cy="0"/>
          </a:xfrm>
          <a:prstGeom prst="line">
            <a:avLst/>
          </a:prstGeom>
          <a:ln w="28575" cmpd="thickThin">
            <a:solidFill>
              <a:schemeClr val="accent1">
                <a:shade val="50000"/>
              </a:schemeClr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5751830" y="1617980"/>
            <a:ext cx="0" cy="4888865"/>
          </a:xfrm>
          <a:prstGeom prst="lin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文本框 6"/>
          <p:cNvSpPr txBox="1"/>
          <p:nvPr/>
        </p:nvSpPr>
        <p:spPr>
          <a:xfrm>
            <a:off x="830580" y="4176395"/>
            <a:ext cx="401828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F3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平台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   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或其它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监控平台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830580" y="5292725"/>
            <a:ext cx="306768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APP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：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F3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监控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6066790" y="2552700"/>
            <a:ext cx="5179695" cy="11988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给终端运维使用：比如设置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IP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、诊断、</a:t>
            </a:r>
            <a:r>
              <a:rPr lang="en-US" altLang="zh-CN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F3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设备星历下载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等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  <a:p>
            <a:pPr algn="l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运营商运维人员、安装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人员使用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5" name="圆角矩形 14"/>
          <p:cNvSpPr/>
          <p:nvPr/>
        </p:nvSpPr>
        <p:spPr>
          <a:xfrm>
            <a:off x="6066790" y="1920240"/>
            <a:ext cx="2141855" cy="516890"/>
          </a:xfrm>
          <a:prstGeom prst="roundRect">
            <a:avLst>
              <a:gd name="adj" fmla="val 50000"/>
            </a:avLst>
          </a:prstGeom>
          <a:solidFill>
            <a:schemeClr val="accent6">
              <a:lumMod val="60000"/>
              <a:lumOff val="40000"/>
            </a:schemeClr>
          </a:solidFill>
          <a:ln w="50800">
            <a:gradFill flip="none" rotWithShape="1">
              <a:gsLst>
                <a:gs pos="0">
                  <a:srgbClr val="CDCDCD"/>
                </a:gs>
                <a:gs pos="100000">
                  <a:schemeClr val="bg1"/>
                </a:gs>
              </a:gsLst>
              <a:lin ang="5400000" scaled="1"/>
              <a:tileRect/>
            </a:gradFill>
          </a:ln>
          <a:effectLst>
            <a:innerShdw blurRad="127000" dist="63500" dir="13500000">
              <a:schemeClr val="tx1">
                <a:lumMod val="65000"/>
                <a:lumOff val="35000"/>
                <a:alpha val="49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15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7" name="文本框 26"/>
          <p:cNvSpPr txBox="1"/>
          <p:nvPr/>
        </p:nvSpPr>
        <p:spPr>
          <a:xfrm>
            <a:off x="6304915" y="1964690"/>
            <a:ext cx="1528445" cy="368300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algn="ctr" defTabSz="914400">
              <a:buClrTx/>
              <a:buSzTx/>
              <a:buFontTx/>
              <a:buNone/>
              <a:defRPr/>
            </a:pPr>
            <a:r>
              <a:rPr kumimoji="0" lang="zh-CN" altLang="en-US" sz="1800" b="1" kern="1200" cap="none" spc="0" normalizeH="0" baseline="0" noProof="0" dirty="0">
                <a:solidFill>
                  <a:schemeClr val="bg1"/>
                </a:solidFill>
                <a:latin typeface="+mj-ea"/>
                <a:ea typeface="+mj-ea"/>
                <a:cs typeface="+mn-cs"/>
              </a:rPr>
              <a:t>运维平台</a:t>
            </a:r>
            <a:endParaRPr kumimoji="0" lang="zh-CN" altLang="en-US" sz="1800" b="1" kern="1200" cap="none" spc="0" normalizeH="0" baseline="0" noProof="0" dirty="0">
              <a:solidFill>
                <a:schemeClr val="bg1"/>
              </a:solidFill>
              <a:latin typeface="+mj-ea"/>
              <a:ea typeface="+mj-ea"/>
              <a:cs typeface="+mn-cs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066790" y="4176395"/>
            <a:ext cx="401828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中位运维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平台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6066790" y="5292725"/>
            <a:ext cx="4803775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微信小程序：舒服运维</a:t>
            </a:r>
            <a:r>
              <a:rPr lang="zh-CN" altLang="en-US" sz="2400" dirty="0"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助手</a:t>
            </a:r>
            <a:endParaRPr lang="zh-CN" altLang="en-US" sz="2400" dirty="0"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666480" y="1980565"/>
            <a:ext cx="156210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免费运维短信</a:t>
            </a:r>
            <a:endParaRPr lang="zh-CN" altLang="en-US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bldLvl="0" animBg="1"/>
      <p:bldP spid="10" grpId="0" bldLvl="0" animBg="1"/>
      <p:bldP spid="14" grpId="0"/>
      <p:bldP spid="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1613" y="177800"/>
            <a:ext cx="5387340" cy="8299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0" hangingPunct="0"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 dirty="0">
                <a:latin typeface="+mj-ea"/>
                <a:ea typeface="宋体" panose="02010600030101010101" pitchFamily="2" charset="-122"/>
                <a:cs typeface="+mn-cs"/>
              </a:rPr>
              <a:t>运维</a:t>
            </a:r>
            <a:r>
              <a:rPr kumimoji="0" lang="en-US" altLang="zh-CN" sz="4800" b="1" kern="1200" cap="none" spc="0" normalizeH="0" baseline="0" noProof="0" dirty="0">
                <a:latin typeface="+mj-ea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4800" b="1" kern="1200" cap="none" spc="0" normalizeH="0" baseline="0" noProof="0" dirty="0">
                <a:latin typeface="+mj-ea"/>
                <a:ea typeface="宋体" panose="02010600030101010101" pitchFamily="2" charset="-122"/>
                <a:cs typeface="+mn-cs"/>
              </a:rPr>
              <a:t>免费运维</a:t>
            </a:r>
            <a:r>
              <a:rPr kumimoji="0" lang="zh-CN" altLang="en-US" sz="4800" b="1" kern="1200" cap="none" spc="0" normalizeH="0" baseline="0" noProof="0" dirty="0">
                <a:latin typeface="+mj-ea"/>
                <a:ea typeface="宋体" panose="02010600030101010101" pitchFamily="2" charset="-122"/>
                <a:cs typeface="+mn-cs"/>
              </a:rPr>
              <a:t>短信</a:t>
            </a:r>
            <a:endParaRPr kumimoji="0" lang="zh-CN" altLang="en-US" sz="4800" b="1" kern="1200" cap="none" spc="0" normalizeH="0" baseline="0" noProof="0" dirty="0">
              <a:latin typeface="+mj-ea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PAGE: 05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317" name="图片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88538" y="50800"/>
            <a:ext cx="2120900" cy="641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rcRect t="2869" b="4644"/>
          <a:stretch>
            <a:fillRect/>
          </a:stretch>
        </p:blipFill>
        <p:spPr>
          <a:xfrm>
            <a:off x="6540500" y="603885"/>
            <a:ext cx="3123565" cy="6260465"/>
          </a:xfrm>
          <a:prstGeom prst="rect">
            <a:avLst/>
          </a:prstGeom>
        </p:spPr>
      </p:pic>
      <p:grpSp>
        <p:nvGrpSpPr>
          <p:cNvPr id="7" name="组合 31"/>
          <p:cNvGrpSpPr/>
          <p:nvPr/>
        </p:nvGrpSpPr>
        <p:grpSpPr>
          <a:xfrm>
            <a:off x="881302" y="1836477"/>
            <a:ext cx="345503" cy="345503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33" name="同心圆 3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5" name="TextBox 34"/>
          <p:cNvSpPr txBox="1"/>
          <p:nvPr/>
        </p:nvSpPr>
        <p:spPr>
          <a:xfrm>
            <a:off x="1501458" y="1856423"/>
            <a:ext cx="2071687" cy="305435"/>
          </a:xfrm>
          <a:prstGeom prst="rect">
            <a:avLst/>
          </a:prstGeom>
          <a:noFill/>
          <a:ln w="9525">
            <a:noFill/>
          </a:ln>
        </p:spPr>
        <p:txBody>
          <a:bodyPr lIns="60469" tIns="30235" rIns="60469" bIns="30235">
            <a:spAutoFit/>
          </a:bodyPr>
          <a:p>
            <a:r>
              <a:rPr lang="en-US" altLang="zh-CN" sz="16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※</a:t>
            </a:r>
            <a:r>
              <a:rPr lang="zh-CN" altLang="en-US" sz="16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设置平台</a:t>
            </a:r>
            <a:r>
              <a:rPr lang="en-US" altLang="zh-CN" sz="16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IP</a:t>
            </a:r>
            <a:endParaRPr lang="en-US" altLang="zh-CN" sz="1600" dirty="0">
              <a:solidFill>
                <a:srgbClr val="08080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组合 35"/>
          <p:cNvGrpSpPr/>
          <p:nvPr/>
        </p:nvGrpSpPr>
        <p:grpSpPr>
          <a:xfrm>
            <a:off x="881302" y="2465127"/>
            <a:ext cx="345503" cy="345503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37" name="同心圆 36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8" name="椭圆 37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9" name="TextBox 38"/>
          <p:cNvSpPr txBox="1"/>
          <p:nvPr/>
        </p:nvSpPr>
        <p:spPr>
          <a:xfrm>
            <a:off x="1501458" y="2485073"/>
            <a:ext cx="2071687" cy="305435"/>
          </a:xfrm>
          <a:prstGeom prst="rect">
            <a:avLst/>
          </a:prstGeom>
          <a:noFill/>
          <a:ln w="9525">
            <a:noFill/>
          </a:ln>
        </p:spPr>
        <p:txBody>
          <a:bodyPr lIns="60469" tIns="30235" rIns="60469" bIns="30235">
            <a:spAutoFit/>
          </a:bodyPr>
          <a:p>
            <a:r>
              <a:rPr lang="en-US" altLang="zh-CN" sz="16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※</a:t>
            </a:r>
            <a:r>
              <a:rPr lang="zh-CN" altLang="en-US" sz="16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</a:t>
            </a:r>
            <a:r>
              <a:rPr lang="zh-CN" altLang="en-US" sz="16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里程基值</a:t>
            </a:r>
            <a:endParaRPr lang="zh-CN" altLang="en-US" sz="1600" dirty="0">
              <a:solidFill>
                <a:srgbClr val="08080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1" name="组合 39"/>
          <p:cNvGrpSpPr/>
          <p:nvPr/>
        </p:nvGrpSpPr>
        <p:grpSpPr>
          <a:xfrm>
            <a:off x="881302" y="3103302"/>
            <a:ext cx="345503" cy="345503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41" name="同心圆 40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1501458" y="3123248"/>
            <a:ext cx="2071687" cy="305435"/>
          </a:xfrm>
          <a:prstGeom prst="rect">
            <a:avLst/>
          </a:prstGeom>
          <a:noFill/>
          <a:ln w="9525">
            <a:noFill/>
          </a:ln>
        </p:spPr>
        <p:txBody>
          <a:bodyPr lIns="60469" tIns="30235" rIns="60469" bIns="30235">
            <a:spAutoFit/>
          </a:bodyPr>
          <a:p>
            <a:r>
              <a:rPr lang="en-US" altLang="zh-CN" sz="16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※</a:t>
            </a:r>
            <a:r>
              <a:rPr lang="zh-CN" altLang="en-US" sz="16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</a:t>
            </a:r>
            <a:r>
              <a:rPr lang="zh-CN" altLang="en-US" sz="16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车牌号</a:t>
            </a:r>
            <a:endParaRPr lang="zh-CN" altLang="en-US" sz="1600" dirty="0">
              <a:solidFill>
                <a:srgbClr val="08080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7" name="组合 39"/>
          <p:cNvGrpSpPr/>
          <p:nvPr/>
        </p:nvGrpSpPr>
        <p:grpSpPr>
          <a:xfrm>
            <a:off x="881302" y="3697662"/>
            <a:ext cx="345503" cy="345503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23" name="同心圆 22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9" name="椭圆 28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30" name="TextBox 42"/>
          <p:cNvSpPr txBox="1"/>
          <p:nvPr/>
        </p:nvSpPr>
        <p:spPr>
          <a:xfrm>
            <a:off x="1501458" y="3717608"/>
            <a:ext cx="2071687" cy="305435"/>
          </a:xfrm>
          <a:prstGeom prst="rect">
            <a:avLst/>
          </a:prstGeom>
          <a:noFill/>
          <a:ln w="9525">
            <a:noFill/>
          </a:ln>
        </p:spPr>
        <p:txBody>
          <a:bodyPr lIns="60469" tIns="30235" rIns="60469" bIns="30235">
            <a:spAutoFit/>
          </a:bodyPr>
          <a:p>
            <a:r>
              <a:rPr lang="en-US" altLang="zh-CN" sz="16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※</a:t>
            </a:r>
            <a:r>
              <a:rPr lang="zh-CN" altLang="en-US" sz="16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设置终端</a:t>
            </a:r>
            <a:r>
              <a:rPr lang="en-US" altLang="zh-CN" sz="16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ID</a:t>
            </a:r>
            <a:endParaRPr lang="en-US" altLang="zh-CN" sz="1600" dirty="0">
              <a:solidFill>
                <a:srgbClr val="08080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1" name="组合 39"/>
          <p:cNvGrpSpPr/>
          <p:nvPr/>
        </p:nvGrpSpPr>
        <p:grpSpPr>
          <a:xfrm>
            <a:off x="881302" y="4328852"/>
            <a:ext cx="345503" cy="345503"/>
            <a:chOff x="304800" y="673100"/>
            <a:chExt cx="4000500" cy="4000500"/>
          </a:xfrm>
          <a:effectLst>
            <a:outerShdw blurRad="381000" dist="152400" dir="8100000" algn="tr" rotWithShape="0">
              <a:prstClr val="black">
                <a:alpha val="70000"/>
              </a:prstClr>
            </a:outerShdw>
          </a:effectLst>
        </p:grpSpPr>
        <p:sp>
          <p:nvSpPr>
            <p:cNvPr id="32" name="同心圆 31"/>
            <p:cNvSpPr/>
            <p:nvPr/>
          </p:nvSpPr>
          <p:spPr>
            <a:xfrm>
              <a:off x="304800" y="673100"/>
              <a:ext cx="4000500" cy="4000500"/>
            </a:xfrm>
            <a:prstGeom prst="donut">
              <a:avLst>
                <a:gd name="adj" fmla="val 4879"/>
              </a:avLst>
            </a:prstGeom>
            <a:gradFill>
              <a:gsLst>
                <a:gs pos="0">
                  <a:schemeClr val="bg1"/>
                </a:gs>
                <a:gs pos="55000">
                  <a:schemeClr val="bg1">
                    <a:lumMod val="95000"/>
                  </a:schemeClr>
                </a:gs>
                <a:gs pos="100000">
                  <a:schemeClr val="bg1">
                    <a:lumMod val="65000"/>
                  </a:schemeClr>
                </a:gs>
              </a:gsLst>
              <a:lin ang="81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36" name="椭圆 35"/>
            <p:cNvSpPr/>
            <p:nvPr/>
          </p:nvSpPr>
          <p:spPr>
            <a:xfrm>
              <a:off x="479425" y="847725"/>
              <a:ext cx="3651250" cy="3651250"/>
            </a:xfrm>
            <a:prstGeom prst="ellipse">
              <a:avLst/>
            </a:prstGeom>
            <a:gradFill>
              <a:gsLst>
                <a:gs pos="0">
                  <a:schemeClr val="bg1"/>
                </a:gs>
                <a:gs pos="51000">
                  <a:schemeClr val="bg1">
                    <a:lumMod val="95000"/>
                  </a:schemeClr>
                </a:gs>
                <a:gs pos="100000">
                  <a:schemeClr val="bg1">
                    <a:lumMod val="75000"/>
                  </a:schemeClr>
                </a:gs>
              </a:gsLst>
              <a:lin ang="189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40" name="TextBox 42"/>
          <p:cNvSpPr txBox="1"/>
          <p:nvPr/>
        </p:nvSpPr>
        <p:spPr>
          <a:xfrm>
            <a:off x="1501458" y="4348798"/>
            <a:ext cx="2071687" cy="305435"/>
          </a:xfrm>
          <a:prstGeom prst="rect">
            <a:avLst/>
          </a:prstGeom>
          <a:noFill/>
          <a:ln w="9525">
            <a:noFill/>
          </a:ln>
        </p:spPr>
        <p:txBody>
          <a:bodyPr lIns="60469" tIns="30235" rIns="60469" bIns="30235">
            <a:spAutoFit/>
          </a:bodyPr>
          <a:p>
            <a:r>
              <a:rPr lang="en-US" altLang="zh-CN" sz="16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※ </a:t>
            </a:r>
            <a:r>
              <a:rPr lang="en-US" sz="1600" dirty="0">
                <a:solidFill>
                  <a:srgbClr val="080808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..............</a:t>
            </a:r>
            <a:endParaRPr lang="en-US" sz="1600" dirty="0">
              <a:solidFill>
                <a:srgbClr val="080808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bldLvl="0" animBg="1"/>
      <p:bldP spid="10" grpId="0" bldLvl="0" animBg="1"/>
      <p:bldP spid="35" grpId="0"/>
      <p:bldP spid="39" grpId="0"/>
      <p:bldP spid="43" grpId="0"/>
      <p:bldP spid="30" grpId="0"/>
      <p:bldP spid="4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1613" y="177800"/>
            <a:ext cx="4163060" cy="8299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0" hangingPunct="0"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 dirty="0">
                <a:latin typeface="+mj-ea"/>
                <a:ea typeface="宋体" panose="02010600030101010101" pitchFamily="2" charset="-122"/>
                <a:cs typeface="+mn-cs"/>
              </a:rPr>
              <a:t>运维</a:t>
            </a:r>
            <a:r>
              <a:rPr kumimoji="0" lang="en-US" altLang="zh-CN" sz="4800" b="1" kern="1200" cap="none" spc="0" normalizeH="0" baseline="0" noProof="0" dirty="0">
                <a:latin typeface="+mj-ea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4800" b="1" kern="1200" cap="none" spc="0" normalizeH="0" baseline="0" noProof="0" dirty="0">
                <a:latin typeface="+mj-ea"/>
                <a:ea typeface="宋体" panose="02010600030101010101" pitchFamily="2" charset="-122"/>
                <a:cs typeface="+mn-cs"/>
              </a:rPr>
              <a:t>一键诊断</a:t>
            </a:r>
            <a:endParaRPr kumimoji="0" lang="zh-CN" altLang="en-US" sz="4800" b="1" kern="1200" cap="none" spc="0" normalizeH="0" baseline="0" noProof="0" dirty="0">
              <a:latin typeface="+mj-ea"/>
              <a:ea typeface="宋体" panose="02010600030101010101" pitchFamily="2" charset="-122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PAGE: 05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317" name="图片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88538" y="50800"/>
            <a:ext cx="2120900" cy="6413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18" name="Picture 3">
            <a:hlinkClick r:id="rId2" action="ppaction://hlinkfile"/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425" y="1409700"/>
            <a:ext cx="2973388" cy="524827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" name="组合 10"/>
          <p:cNvGrpSpPr/>
          <p:nvPr/>
        </p:nvGrpSpPr>
        <p:grpSpPr>
          <a:xfrm>
            <a:off x="5191125" y="1717675"/>
            <a:ext cx="2141538" cy="396875"/>
            <a:chOff x="2219516" y="1937988"/>
            <a:chExt cx="22140077" cy="1369531"/>
          </a:xfrm>
        </p:grpSpPr>
        <p:sp>
          <p:nvSpPr>
            <p:cNvPr id="12" name="圆角矩形 11"/>
            <p:cNvSpPr/>
            <p:nvPr/>
          </p:nvSpPr>
          <p:spPr>
            <a:xfrm>
              <a:off x="2219516" y="1937988"/>
              <a:ext cx="22140077" cy="1369531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60000"/>
                <a:lumOff val="40000"/>
              </a:schemeClr>
            </a:solidFill>
            <a:ln w="50800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17199101" y="1976190"/>
              <a:ext cx="7070190" cy="1292008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38100" dist="12700" dir="2700000" algn="tl" rotWithShape="0">
                <a:schemeClr val="tx1">
                  <a:lumMod val="65000"/>
                  <a:lumOff val="35000"/>
                  <a:alpha val="60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571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</p:grpSp>
      <p:sp>
        <p:nvSpPr>
          <p:cNvPr id="14" name="文本框 26"/>
          <p:cNvSpPr txBox="1"/>
          <p:nvPr/>
        </p:nvSpPr>
        <p:spPr>
          <a:xfrm>
            <a:off x="5429250" y="1762125"/>
            <a:ext cx="10001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400" b="1" kern="1200" cap="none" spc="0" normalizeH="0" baseline="0" noProof="0" dirty="0">
                <a:solidFill>
                  <a:schemeClr val="bg1"/>
                </a:solidFill>
                <a:latin typeface="+mj-ea"/>
                <a:ea typeface="+mj-ea"/>
                <a:cs typeface="+mn-cs"/>
              </a:rPr>
              <a:t>物联网卡</a:t>
            </a:r>
            <a:endParaRPr kumimoji="0" lang="zh-CN" altLang="en-US" sz="1400" b="1" kern="1200" cap="none" spc="0" normalizeH="0" baseline="0" noProof="0" dirty="0">
              <a:solidFill>
                <a:schemeClr val="bg1"/>
              </a:solidFill>
              <a:latin typeface="+mj-ea"/>
              <a:ea typeface="+mj-ea"/>
              <a:cs typeface="+mn-cs"/>
            </a:endParaRPr>
          </a:p>
        </p:txBody>
      </p:sp>
      <p:sp>
        <p:nvSpPr>
          <p:cNvPr id="15" name="文本框 28"/>
          <p:cNvSpPr txBox="1"/>
          <p:nvPr/>
        </p:nvSpPr>
        <p:spPr>
          <a:xfrm>
            <a:off x="5180013" y="2228850"/>
            <a:ext cx="4059237" cy="631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14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自动获取物联网卡的卡号、开关机状态、资费、余额、流量等等信息和数据</a:t>
            </a:r>
            <a:endParaRPr lang="en-US" altLang="zh-CN" sz="1400" dirty="0">
              <a:solidFill>
                <a:srgbClr val="000000"/>
              </a:solidFill>
              <a:latin typeface="宋体" panose="02010600030101010101" pitchFamily="2" charset="-122"/>
              <a:ea typeface="Lato Light"/>
              <a:sym typeface="Lato Light"/>
            </a:endParaRPr>
          </a:p>
        </p:txBody>
      </p:sp>
      <p:sp>
        <p:nvSpPr>
          <p:cNvPr id="16" name="文本框 26"/>
          <p:cNvSpPr txBox="1"/>
          <p:nvPr/>
        </p:nvSpPr>
        <p:spPr>
          <a:xfrm>
            <a:off x="6696075" y="1752600"/>
            <a:ext cx="6096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400" b="1" kern="1200" cap="none" spc="0" normalizeH="0" baseline="0" noProof="0" dirty="0">
                <a:latin typeface="+mj-ea"/>
                <a:ea typeface="+mj-ea"/>
                <a:cs typeface="+mn-cs"/>
              </a:rPr>
              <a:t>诊断</a:t>
            </a:r>
            <a:endParaRPr kumimoji="0" lang="zh-CN" altLang="en-US" sz="1400" b="1" kern="1200" cap="none" spc="0" normalizeH="0" baseline="0" noProof="0" dirty="0">
              <a:latin typeface="+mj-ea"/>
              <a:ea typeface="+mj-ea"/>
              <a:cs typeface="+mn-cs"/>
            </a:endParaRPr>
          </a:p>
        </p:txBody>
      </p:sp>
      <p:grpSp>
        <p:nvGrpSpPr>
          <p:cNvPr id="3" name="组合 16"/>
          <p:cNvGrpSpPr/>
          <p:nvPr/>
        </p:nvGrpSpPr>
        <p:grpSpPr>
          <a:xfrm>
            <a:off x="5191125" y="3108325"/>
            <a:ext cx="2141538" cy="396875"/>
            <a:chOff x="2219516" y="1937988"/>
            <a:chExt cx="22140077" cy="1369531"/>
          </a:xfrm>
        </p:grpSpPr>
        <p:sp>
          <p:nvSpPr>
            <p:cNvPr id="18" name="圆角矩形 17"/>
            <p:cNvSpPr/>
            <p:nvPr/>
          </p:nvSpPr>
          <p:spPr>
            <a:xfrm>
              <a:off x="2219516" y="1937988"/>
              <a:ext cx="22140077" cy="1369531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60000"/>
                <a:lumOff val="40000"/>
              </a:schemeClr>
            </a:solidFill>
            <a:ln w="50800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19" name="圆角矩形 18"/>
            <p:cNvSpPr/>
            <p:nvPr/>
          </p:nvSpPr>
          <p:spPr>
            <a:xfrm>
              <a:off x="17199101" y="1976190"/>
              <a:ext cx="7070190" cy="1292008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38100" dist="12700" dir="2700000" algn="tl" rotWithShape="0">
                <a:schemeClr val="tx1">
                  <a:lumMod val="65000"/>
                  <a:lumOff val="35000"/>
                  <a:alpha val="60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571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</p:grpSp>
      <p:sp>
        <p:nvSpPr>
          <p:cNvPr id="20" name="文本框 26"/>
          <p:cNvSpPr txBox="1"/>
          <p:nvPr/>
        </p:nvSpPr>
        <p:spPr>
          <a:xfrm>
            <a:off x="5429250" y="3152775"/>
            <a:ext cx="10001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400" b="1" kern="1200" cap="none" spc="0" normalizeH="0" baseline="0" noProof="0" dirty="0">
                <a:solidFill>
                  <a:schemeClr val="bg1"/>
                </a:solidFill>
                <a:latin typeface="+mj-ea"/>
                <a:ea typeface="+mj-ea"/>
                <a:cs typeface="+mn-cs"/>
              </a:rPr>
              <a:t>终    端</a:t>
            </a:r>
            <a:endParaRPr kumimoji="0" lang="zh-CN" altLang="en-US" sz="1400" b="1" kern="1200" cap="none" spc="0" normalizeH="0" baseline="0" noProof="0" dirty="0">
              <a:solidFill>
                <a:schemeClr val="bg1"/>
              </a:solidFill>
              <a:latin typeface="+mj-ea"/>
              <a:ea typeface="+mj-ea"/>
              <a:cs typeface="+mn-cs"/>
            </a:endParaRPr>
          </a:p>
        </p:txBody>
      </p:sp>
      <p:sp>
        <p:nvSpPr>
          <p:cNvPr id="21" name="文本框 28"/>
          <p:cNvSpPr txBox="1"/>
          <p:nvPr/>
        </p:nvSpPr>
        <p:spPr>
          <a:xfrm>
            <a:off x="5180013" y="3619500"/>
            <a:ext cx="4059237" cy="901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14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终端的</a:t>
            </a:r>
            <a:r>
              <a:rPr lang="en-US" altLang="zh-CN" sz="14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IMEI</a:t>
            </a:r>
            <a:r>
              <a:rPr lang="zh-CN" altLang="en-US" sz="14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、终端手机号、硬件版本、固件版本、连接的服务地址、卫星颗数、当前位置、车速、</a:t>
            </a:r>
            <a:r>
              <a:rPr lang="en-US" altLang="zh-CN" sz="14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ACC</a:t>
            </a:r>
            <a:r>
              <a:rPr lang="zh-CN" altLang="en-US" sz="14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状态、网络信号强度、后备电池电量。</a:t>
            </a:r>
            <a:endParaRPr lang="en-US" altLang="zh-CN" sz="1400" dirty="0">
              <a:solidFill>
                <a:srgbClr val="000000"/>
              </a:solidFill>
              <a:latin typeface="宋体" panose="02010600030101010101" pitchFamily="2" charset="-122"/>
              <a:ea typeface="Lato Light"/>
              <a:sym typeface="Lato Light"/>
            </a:endParaRPr>
          </a:p>
        </p:txBody>
      </p:sp>
      <p:sp>
        <p:nvSpPr>
          <p:cNvPr id="22" name="文本框 26"/>
          <p:cNvSpPr txBox="1"/>
          <p:nvPr/>
        </p:nvSpPr>
        <p:spPr>
          <a:xfrm>
            <a:off x="6696075" y="3143250"/>
            <a:ext cx="6096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400" b="1" kern="1200" cap="none" spc="0" normalizeH="0" baseline="0" noProof="0" dirty="0">
                <a:latin typeface="+mj-ea"/>
                <a:ea typeface="+mj-ea"/>
                <a:cs typeface="+mn-cs"/>
              </a:rPr>
              <a:t>诊断</a:t>
            </a:r>
            <a:endParaRPr kumimoji="0" lang="zh-CN" altLang="en-US" sz="1400" b="1" kern="1200" cap="none" spc="0" normalizeH="0" baseline="0" noProof="0" dirty="0">
              <a:latin typeface="+mj-ea"/>
              <a:ea typeface="+mj-ea"/>
              <a:cs typeface="+mn-cs"/>
            </a:endParaRPr>
          </a:p>
        </p:txBody>
      </p:sp>
      <p:grpSp>
        <p:nvGrpSpPr>
          <p:cNvPr id="4" name="组合 22"/>
          <p:cNvGrpSpPr/>
          <p:nvPr/>
        </p:nvGrpSpPr>
        <p:grpSpPr>
          <a:xfrm>
            <a:off x="5191125" y="4603750"/>
            <a:ext cx="2141538" cy="396875"/>
            <a:chOff x="2219516" y="1937988"/>
            <a:chExt cx="22140077" cy="1369531"/>
          </a:xfrm>
        </p:grpSpPr>
        <p:sp>
          <p:nvSpPr>
            <p:cNvPr id="24" name="圆角矩形 23"/>
            <p:cNvSpPr/>
            <p:nvPr/>
          </p:nvSpPr>
          <p:spPr>
            <a:xfrm>
              <a:off x="2219516" y="1937988"/>
              <a:ext cx="22140077" cy="1369531"/>
            </a:xfrm>
            <a:prstGeom prst="roundRect">
              <a:avLst>
                <a:gd name="adj" fmla="val 50000"/>
              </a:avLst>
            </a:prstGeom>
            <a:solidFill>
              <a:schemeClr val="accent6">
                <a:lumMod val="60000"/>
                <a:lumOff val="40000"/>
              </a:schemeClr>
            </a:solidFill>
            <a:ln w="50800">
              <a:gradFill flip="none" rotWithShape="1">
                <a:gsLst>
                  <a:gs pos="0">
                    <a:srgbClr val="CDCDCD"/>
                  </a:gs>
                  <a:gs pos="100000">
                    <a:schemeClr val="bg1"/>
                  </a:gs>
                </a:gsLst>
                <a:lin ang="5400000" scaled="1"/>
                <a:tileRect/>
              </a:gradFill>
            </a:ln>
            <a:effectLst>
              <a:innerShdw blurRad="127000" dist="63500" dir="13500000">
                <a:schemeClr val="tx1">
                  <a:lumMod val="65000"/>
                  <a:lumOff val="35000"/>
                  <a:alpha val="49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015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  <p:sp>
          <p:nvSpPr>
            <p:cNvPr id="25" name="圆角矩形 24"/>
            <p:cNvSpPr/>
            <p:nvPr/>
          </p:nvSpPr>
          <p:spPr>
            <a:xfrm>
              <a:off x="17199101" y="1976190"/>
              <a:ext cx="7070190" cy="1292008"/>
            </a:xfrm>
            <a:prstGeom prst="roundRect">
              <a:avLst>
                <a:gd name="adj" fmla="val 50000"/>
              </a:avLst>
            </a:prstGeom>
            <a:solidFill>
              <a:schemeClr val="bg1">
                <a:lumMod val="95000"/>
              </a:schemeClr>
            </a:solidFill>
            <a:ln w="50800">
              <a:noFill/>
            </a:ln>
            <a:effectLst>
              <a:outerShdw blurRad="38100" dist="12700" dir="2700000" algn="tl" rotWithShape="0">
                <a:schemeClr val="tx1">
                  <a:lumMod val="65000"/>
                  <a:lumOff val="35000"/>
                  <a:alpha val="60000"/>
                </a:schemeClr>
              </a:outerShdw>
            </a:effectLst>
            <a:scene3d>
              <a:camera prst="orthographicFront"/>
              <a:lightRig rig="threePt" dir="t"/>
            </a:scene3d>
            <a:sp3d prstMaterial="softEdge">
              <a:bevelT w="57150" h="12700" prst="angle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ea"/>
                <a:ea typeface="+mj-ea"/>
                <a:cs typeface="+mn-cs"/>
              </a:endParaRPr>
            </a:p>
          </p:txBody>
        </p:sp>
      </p:grpSp>
      <p:sp>
        <p:nvSpPr>
          <p:cNvPr id="26" name="文本框 26"/>
          <p:cNvSpPr txBox="1"/>
          <p:nvPr/>
        </p:nvSpPr>
        <p:spPr>
          <a:xfrm>
            <a:off x="5429250" y="4648200"/>
            <a:ext cx="1000125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400" b="1" kern="1200" cap="none" spc="0" normalizeH="0" baseline="0" noProof="0" dirty="0">
                <a:solidFill>
                  <a:schemeClr val="bg1"/>
                </a:solidFill>
                <a:latin typeface="+mj-ea"/>
                <a:ea typeface="+mj-ea"/>
                <a:cs typeface="+mn-cs"/>
              </a:rPr>
              <a:t>传 感 器</a:t>
            </a:r>
            <a:endParaRPr kumimoji="0" lang="zh-CN" altLang="en-US" sz="1400" b="1" kern="1200" cap="none" spc="0" normalizeH="0" baseline="0" noProof="0" dirty="0">
              <a:solidFill>
                <a:schemeClr val="bg1"/>
              </a:solidFill>
              <a:latin typeface="+mj-ea"/>
              <a:ea typeface="+mj-ea"/>
              <a:cs typeface="+mn-cs"/>
            </a:endParaRPr>
          </a:p>
        </p:txBody>
      </p:sp>
      <p:sp>
        <p:nvSpPr>
          <p:cNvPr id="27" name="文本框 28"/>
          <p:cNvSpPr txBox="1"/>
          <p:nvPr/>
        </p:nvSpPr>
        <p:spPr>
          <a:xfrm>
            <a:off x="5180013" y="5114925"/>
            <a:ext cx="4059237" cy="361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5000"/>
              </a:lnSpc>
            </a:pPr>
            <a:r>
              <a:rPr lang="zh-CN" altLang="en-US" sz="14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轮询哪些传感器，传感器的数据，异常状态</a:t>
            </a:r>
            <a:endParaRPr lang="en-US" altLang="zh-CN" sz="1400" dirty="0">
              <a:solidFill>
                <a:srgbClr val="000000"/>
              </a:solidFill>
              <a:latin typeface="宋体" panose="02010600030101010101" pitchFamily="2" charset="-122"/>
              <a:ea typeface="Lato Light"/>
              <a:sym typeface="Lato Light"/>
            </a:endParaRPr>
          </a:p>
        </p:txBody>
      </p:sp>
      <p:sp>
        <p:nvSpPr>
          <p:cNvPr id="28" name="文本框 26"/>
          <p:cNvSpPr txBox="1"/>
          <p:nvPr/>
        </p:nvSpPr>
        <p:spPr>
          <a:xfrm>
            <a:off x="6696075" y="4638675"/>
            <a:ext cx="609600" cy="307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400" b="1" kern="1200" cap="none" spc="0" normalizeH="0" baseline="0" noProof="0" dirty="0">
                <a:latin typeface="+mj-ea"/>
                <a:ea typeface="+mj-ea"/>
                <a:cs typeface="+mn-cs"/>
              </a:rPr>
              <a:t>诊断</a:t>
            </a:r>
            <a:endParaRPr kumimoji="0" lang="zh-CN" altLang="en-US" sz="1400" b="1" kern="1200" cap="none" spc="0" normalizeH="0" baseline="0" noProof="0" dirty="0">
              <a:latin typeface="+mj-ea"/>
              <a:ea typeface="+mj-ea"/>
              <a:cs typeface="+mn-cs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649"/>
                            </p:stCondLst>
                            <p:childTnLst>
                              <p:par>
                                <p:cTn id="16" presetID="2" presetClass="entr" presetSubtype="4" ac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99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50"/>
                            </p:stCondLst>
                            <p:childTnLst>
                              <p:par>
                                <p:cTn id="35" presetID="2" presetClass="entr" presetSubtype="4" ac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99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150"/>
                            </p:stCondLst>
                            <p:childTnLst>
                              <p:par>
                                <p:cTn id="54" presetID="2" presetClass="entr" presetSubtype="4" accel="6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3849"/>
                            </p:stCondLst>
                            <p:childTnLst>
                              <p:par>
                                <p:cTn id="6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bldLvl="0" animBg="1"/>
      <p:bldP spid="10" grpId="0" bldLvl="0" animBg="1"/>
      <p:bldP spid="14" grpId="0"/>
      <p:bldP spid="15" grpId="0"/>
      <p:bldP spid="16" grpId="0"/>
      <p:bldP spid="20" grpId="0"/>
      <p:bldP spid="21" grpId="0"/>
      <p:bldP spid="22" grpId="0"/>
      <p:bldP spid="26" grpId="0"/>
      <p:bldP spid="27" grpId="0"/>
      <p:bldP spid="2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1613" y="177800"/>
            <a:ext cx="3855720" cy="8299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上报间隔</a:t>
            </a: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说明</a:t>
            </a:r>
            <a:endParaRPr kumimoji="0" lang="zh-CN" altLang="en-US" sz="4800" b="1" kern="1200" cap="none" spc="0" normalizeH="0" baseline="0" noProof="0" dirty="0">
              <a:solidFill>
                <a:schemeClr val="bg2">
                  <a:lumMod val="25000"/>
                </a:schemeClr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PAGE: 02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9" name="图片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88538" y="50800"/>
            <a:ext cx="2120900" cy="641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1"/>
          <p:cNvSpPr txBox="1"/>
          <p:nvPr/>
        </p:nvSpPr>
        <p:spPr>
          <a:xfrm>
            <a:off x="837565" y="2101850"/>
            <a:ext cx="10379710" cy="4323080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>
            <a:spAutoFit/>
          </a:bodyPr>
          <a:p>
            <a:pPr lvl="0" algn="l">
              <a:lnSpc>
                <a:spcPct val="125000"/>
              </a:lnSpc>
              <a:buClrTx/>
              <a:buSzTx/>
              <a:buFontTx/>
            </a:pPr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没有特殊要求，不要设置上报频率</a:t>
            </a:r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。</a:t>
            </a:r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原因：</a:t>
            </a:r>
            <a:endParaRPr lang="zh-CN" altLang="en-US" sz="2000" dirty="0">
              <a:solidFill>
                <a:srgbClr val="000000"/>
              </a:solidFill>
              <a:latin typeface="宋体" panose="02010600030101010101" pitchFamily="2" charset="-122"/>
              <a:ea typeface="Lato Light"/>
              <a:sym typeface="+mn-ea"/>
            </a:endParaRPr>
          </a:p>
          <a:p>
            <a:pPr lvl="0" algn="l">
              <a:lnSpc>
                <a:spcPct val="125000"/>
              </a:lnSpc>
              <a:buClrTx/>
              <a:buSzTx/>
              <a:buFontTx/>
            </a:pPr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1、F341设备做了很好的拐弯补偿，车辆转弯时，上报频率自动加快（间隔缩短），轨迹好看，用不着设置5秒或1秒</a:t>
            </a:r>
            <a:endParaRPr lang="zh-CN" altLang="en-US" sz="2000" dirty="0">
              <a:solidFill>
                <a:srgbClr val="000000"/>
              </a:solidFill>
              <a:latin typeface="宋体" panose="02010600030101010101" pitchFamily="2" charset="-122"/>
              <a:ea typeface="Lato Light"/>
              <a:sym typeface="+mn-ea"/>
            </a:endParaRPr>
          </a:p>
          <a:p>
            <a:pPr lvl="0" algn="l">
              <a:lnSpc>
                <a:spcPct val="125000"/>
              </a:lnSpc>
              <a:buClrTx/>
              <a:buSzTx/>
              <a:buFontTx/>
            </a:pPr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2、有的平台需要上报频率达到1s或2s，因为这些平台用数据做里程计算，F341设备已经再设备端做了每秒的里程计算，算的更准，所以没有必要设置上报频率。设备计算里程  比 平台计算里程靠谱多了。</a:t>
            </a:r>
            <a:endParaRPr lang="zh-CN" altLang="en-US" sz="2000" dirty="0">
              <a:solidFill>
                <a:srgbClr val="000000"/>
              </a:solidFill>
              <a:latin typeface="宋体" panose="02010600030101010101" pitchFamily="2" charset="-122"/>
              <a:ea typeface="Lato Light"/>
              <a:sym typeface="+mn-ea"/>
            </a:endParaRPr>
          </a:p>
          <a:p>
            <a:pPr lvl="0" algn="l">
              <a:lnSpc>
                <a:spcPct val="125000"/>
              </a:lnSpc>
              <a:buClrTx/>
              <a:buSzTx/>
              <a:buFontTx/>
            </a:pPr>
            <a:endParaRPr lang="zh-CN" altLang="en-US" sz="2000" dirty="0">
              <a:solidFill>
                <a:srgbClr val="000000"/>
              </a:solidFill>
              <a:latin typeface="宋体" panose="02010600030101010101" pitchFamily="2" charset="-122"/>
              <a:ea typeface="Lato Light"/>
              <a:sym typeface="+mn-ea"/>
            </a:endParaRPr>
          </a:p>
          <a:p>
            <a:pPr lvl="0" algn="l">
              <a:lnSpc>
                <a:spcPct val="125000"/>
              </a:lnSpc>
              <a:buClrTx/>
              <a:buSzTx/>
              <a:buFontTx/>
            </a:pPr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特殊情况设置加快上报频率：比如公安的项目，需要实时上报频率很快（随时追踪车辆），直线段也需要3或5秒上报，这种情况才需要设置。</a:t>
            </a:r>
            <a:endParaRPr lang="zh-CN" altLang="en-US" sz="2000" dirty="0">
              <a:solidFill>
                <a:srgbClr val="000000"/>
              </a:solidFill>
              <a:latin typeface="宋体" panose="02010600030101010101" pitchFamily="2" charset="-122"/>
              <a:ea typeface="Lato Light"/>
              <a:sym typeface="+mn-ea"/>
            </a:endParaRPr>
          </a:p>
          <a:p>
            <a:pPr lvl="0" algn="l">
              <a:lnSpc>
                <a:spcPct val="125000"/>
              </a:lnSpc>
              <a:buClrTx/>
              <a:buSzTx/>
              <a:buFontTx/>
            </a:pPr>
            <a:endParaRPr lang="zh-CN" altLang="en-US" sz="2000" dirty="0">
              <a:solidFill>
                <a:srgbClr val="000000"/>
              </a:solidFill>
              <a:latin typeface="宋体" panose="02010600030101010101" pitchFamily="2" charset="-122"/>
              <a:ea typeface="Lato Light"/>
              <a:sym typeface="+mn-ea"/>
            </a:endParaRPr>
          </a:p>
          <a:p>
            <a:pPr lvl="0" algn="l">
              <a:lnSpc>
                <a:spcPct val="125000"/>
              </a:lnSpc>
              <a:buClrTx/>
              <a:buSzTx/>
              <a:buFontTx/>
            </a:pPr>
            <a:r>
              <a:rPr lang="en-US" altLang="zh-CN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F3</a:t>
            </a:r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终端</a:t>
            </a:r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可以设置1s  ，但是不建议设置</a:t>
            </a:r>
            <a:endParaRPr lang="zh-CN" altLang="en-US" sz="2000" dirty="0">
              <a:solidFill>
                <a:srgbClr val="000000"/>
              </a:solidFill>
              <a:latin typeface="宋体" panose="02010600030101010101" pitchFamily="2" charset="-122"/>
              <a:ea typeface="Lato Light"/>
              <a:sym typeface="+mn-ea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910590" y="1124585"/>
            <a:ext cx="9522460" cy="86042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>
            <a:spAutoFit/>
          </a:bodyPr>
          <a:p>
            <a:pPr lvl="0" algn="l">
              <a:lnSpc>
                <a:spcPct val="125000"/>
              </a:lnSpc>
              <a:buClrTx/>
              <a:buSzTx/>
              <a:buFontTx/>
            </a:pPr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设备未休眠</a:t>
            </a:r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30s</a:t>
            </a:r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上报一个数据（行驶时，根据转弯情况，有拐弯补偿</a:t>
            </a:r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1-30s</a:t>
            </a:r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上报），休眠后（停车</a:t>
            </a:r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4</a:t>
            </a:r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分钟后）上报</a:t>
            </a:r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间隔</a:t>
            </a:r>
            <a:r>
              <a:rPr lang="en-US" altLang="zh-CN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4</a:t>
            </a:r>
            <a:r>
              <a:rPr lang="zh-CN" altLang="en-US" sz="20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分钟。</a:t>
            </a:r>
            <a:endParaRPr lang="zh-CN" altLang="en-US" sz="2000" dirty="0">
              <a:solidFill>
                <a:srgbClr val="000000"/>
              </a:solidFill>
              <a:latin typeface="宋体" panose="02010600030101010101" pitchFamily="2" charset="-122"/>
              <a:ea typeface="Lato Light"/>
              <a:sym typeface="+mn-ea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bldLvl="0" animBg="1"/>
      <p:bldP spid="10" grpId="0" bldLvl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1613" y="177800"/>
            <a:ext cx="4467860" cy="8299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关于终端手机号</a:t>
            </a:r>
            <a:endParaRPr kumimoji="0" lang="zh-CN" altLang="en-US" sz="4800" b="1" kern="1200" cap="none" spc="0" normalizeH="0" baseline="0" noProof="0" dirty="0">
              <a:solidFill>
                <a:schemeClr val="bg2">
                  <a:lumMod val="25000"/>
                </a:schemeClr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PAGE: 02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9" name="图片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88538" y="50800"/>
            <a:ext cx="2120900" cy="641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" name="文本框 2"/>
          <p:cNvSpPr txBox="1"/>
          <p:nvPr/>
        </p:nvSpPr>
        <p:spPr>
          <a:xfrm>
            <a:off x="1111885" y="1425575"/>
            <a:ext cx="8336915" cy="553085"/>
          </a:xfrm>
          <a:prstGeom prst="rect">
            <a:avLst/>
          </a:prstGeom>
          <a:noFill/>
          <a:ln w="9525">
            <a:noFill/>
          </a:ln>
        </p:spPr>
        <p:txBody>
          <a:bodyPr wrap="square" rtlCol="0" anchor="t">
            <a:spAutoFit/>
          </a:bodyPr>
          <a:p>
            <a:pPr>
              <a:lnSpc>
                <a:spcPct val="125000"/>
              </a:lnSpc>
              <a:buClrTx/>
              <a:buSzTx/>
              <a:buFontTx/>
            </a:pP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终端手机号是上线唯一标识，</a:t>
            </a: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808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协议</a:t>
            </a: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2013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版</a:t>
            </a:r>
            <a:r>
              <a:rPr lang="en-US" altLang="zh-CN" sz="24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 12</a:t>
            </a:r>
            <a:r>
              <a:rPr lang="zh-CN" altLang="en-US" sz="24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+mn-ea"/>
              </a:rPr>
              <a:t>位或以下</a:t>
            </a:r>
            <a:endParaRPr lang="zh-CN" altLang="en-US" sz="2400" dirty="0">
              <a:solidFill>
                <a:srgbClr val="000000"/>
              </a:solidFill>
              <a:latin typeface="宋体" panose="02010600030101010101" pitchFamily="2" charset="-122"/>
              <a:ea typeface="Lato Light"/>
              <a:sym typeface="+mn-ea"/>
            </a:endParaRPr>
          </a:p>
        </p:txBody>
      </p:sp>
      <p:pic>
        <p:nvPicPr>
          <p:cNvPr id="101" name="图片 100"/>
          <p:cNvPicPr/>
          <p:nvPr/>
        </p:nvPicPr>
        <p:blipFill>
          <a:blip r:embed="rId2"/>
          <a:stretch>
            <a:fillRect/>
          </a:stretch>
        </p:blipFill>
        <p:spPr>
          <a:xfrm>
            <a:off x="629920" y="4075430"/>
            <a:ext cx="850900" cy="8382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" name="TextBox 71"/>
          <p:cNvSpPr txBox="1"/>
          <p:nvPr/>
        </p:nvSpPr>
        <p:spPr>
          <a:xfrm>
            <a:off x="1552575" y="4313555"/>
            <a:ext cx="262763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不要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轻易修改终端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手机号</a:t>
            </a:r>
            <a:endParaRPr lang="zh-CN" altLang="en-US" sz="2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00" name="图片 99"/>
          <p:cNvPicPr/>
          <p:nvPr/>
        </p:nvPicPr>
        <p:blipFill>
          <a:blip r:embed="rId3"/>
          <a:stretch>
            <a:fillRect/>
          </a:stretch>
        </p:blipFill>
        <p:spPr>
          <a:xfrm>
            <a:off x="652780" y="2552700"/>
            <a:ext cx="735965" cy="78168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TextBox 71"/>
          <p:cNvSpPr txBox="1"/>
          <p:nvPr/>
        </p:nvSpPr>
        <p:spPr>
          <a:xfrm>
            <a:off x="1576705" y="2598420"/>
            <a:ext cx="9045575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终端手机号不是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sim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卡号；原来为了记录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sim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卡号，把终端手机号设置成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sim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卡号，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F341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自动记录</a:t>
            </a:r>
            <a:r>
              <a:rPr lang="en-US" altLang="zh-CN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sim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卡号，所以不需要</a:t>
            </a:r>
            <a:r>
              <a:rPr lang="zh-CN" altLang="en-US" sz="2000" b="1" dirty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记录</a:t>
            </a:r>
            <a:endParaRPr lang="zh-CN" altLang="en-US" sz="2000" b="1" dirty="0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 flipH="1">
            <a:off x="4159250" y="3520440"/>
            <a:ext cx="20955" cy="2335530"/>
          </a:xfrm>
          <a:prstGeom prst="line">
            <a:avLst/>
          </a:prstGeom>
          <a:ln w="28575" cmpd="sng">
            <a:solidFill>
              <a:schemeClr val="accent1">
                <a:shade val="50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" name="组合 18"/>
          <p:cNvGrpSpPr/>
          <p:nvPr/>
        </p:nvGrpSpPr>
        <p:grpSpPr>
          <a:xfrm>
            <a:off x="4577715" y="3520440"/>
            <a:ext cx="550863" cy="555625"/>
            <a:chOff x="3819393" y="4355656"/>
            <a:chExt cx="1455670" cy="1526260"/>
          </a:xfrm>
        </p:grpSpPr>
        <p:grpSp>
          <p:nvGrpSpPr>
            <p:cNvPr id="12" name="组合 58"/>
            <p:cNvGrpSpPr/>
            <p:nvPr/>
          </p:nvGrpSpPr>
          <p:grpSpPr>
            <a:xfrm>
              <a:off x="3819393" y="4355656"/>
              <a:ext cx="1455670" cy="152626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32" name="同心圆 31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</p:grpSp>
        <p:sp>
          <p:nvSpPr>
            <p:cNvPr id="31" name="文本框 37"/>
            <p:cNvSpPr>
              <a:spLocks noChangeArrowheads="1"/>
            </p:cNvSpPr>
            <p:nvPr/>
          </p:nvSpPr>
          <p:spPr bwMode="auto">
            <a:xfrm>
              <a:off x="4154994" y="4591136"/>
              <a:ext cx="784468" cy="1024776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19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  <a:sym typeface="微软雅黑" panose="020B0503020204020204" pitchFamily="34" charset="-122"/>
                </a:rPr>
                <a:t>1</a:t>
              </a: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  <a:ea typeface="+mj-ea"/>
                <a:cs typeface="+mn-cs"/>
                <a:sym typeface="微软雅黑" panose="020B0503020204020204" pitchFamily="34" charset="-122"/>
              </a:endParaRPr>
            </a:p>
          </p:txBody>
        </p:sp>
      </p:grpSp>
      <p:sp>
        <p:nvSpPr>
          <p:cNvPr id="6152" name="TextBox 71"/>
          <p:cNvSpPr txBox="1"/>
          <p:nvPr/>
        </p:nvSpPr>
        <p:spPr>
          <a:xfrm>
            <a:off x="5415280" y="3587115"/>
            <a:ext cx="6132830" cy="398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en-US" sz="2000" dirty="0">
                <a:latin typeface="Calibri" panose="020F0502020204030204" pitchFamily="34" charset="0"/>
              </a:rPr>
              <a:t>F3</a:t>
            </a:r>
            <a:r>
              <a:rPr lang="zh-CN" altLang="en-US" sz="2000" dirty="0">
                <a:latin typeface="Calibri" panose="020F0502020204030204" pitchFamily="34" charset="0"/>
              </a:rPr>
              <a:t>终端采用的是</a:t>
            </a:r>
            <a:r>
              <a:rPr lang="en-US" altLang="zh-CN" sz="2000" dirty="0">
                <a:latin typeface="Calibri" panose="020F0502020204030204" pitchFamily="34" charset="0"/>
              </a:rPr>
              <a:t>IMEI</a:t>
            </a:r>
            <a:r>
              <a:rPr lang="zh-CN" altLang="en-US" sz="2000" dirty="0">
                <a:latin typeface="Calibri" panose="020F0502020204030204" pitchFamily="34" charset="0"/>
              </a:rPr>
              <a:t>号中部分，是唯一的，不会</a:t>
            </a:r>
            <a:r>
              <a:rPr lang="zh-CN" altLang="en-US" sz="2000" dirty="0">
                <a:latin typeface="Calibri" panose="020F0502020204030204" pitchFamily="34" charset="0"/>
              </a:rPr>
              <a:t>重复 </a:t>
            </a:r>
            <a:endParaRPr lang="zh-CN" altLang="en-US" sz="2000" dirty="0">
              <a:solidFill>
                <a:srgbClr val="FFC000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3" name="组合 18"/>
          <p:cNvGrpSpPr/>
          <p:nvPr/>
        </p:nvGrpSpPr>
        <p:grpSpPr>
          <a:xfrm>
            <a:off x="4577715" y="4306570"/>
            <a:ext cx="550863" cy="555625"/>
            <a:chOff x="3819393" y="4355656"/>
            <a:chExt cx="1455670" cy="1526260"/>
          </a:xfrm>
        </p:grpSpPr>
        <p:grpSp>
          <p:nvGrpSpPr>
            <p:cNvPr id="14" name="组合 58"/>
            <p:cNvGrpSpPr/>
            <p:nvPr/>
          </p:nvGrpSpPr>
          <p:grpSpPr>
            <a:xfrm>
              <a:off x="3819393" y="4355656"/>
              <a:ext cx="1455670" cy="152626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15" name="同心圆 14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</p:grpSp>
        <p:sp>
          <p:nvSpPr>
            <p:cNvPr id="17" name="文本框 37"/>
            <p:cNvSpPr>
              <a:spLocks noChangeArrowheads="1"/>
            </p:cNvSpPr>
            <p:nvPr/>
          </p:nvSpPr>
          <p:spPr bwMode="auto">
            <a:xfrm>
              <a:off x="4146185" y="4591136"/>
              <a:ext cx="802086" cy="105355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19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  <a:sym typeface="微软雅黑" panose="020B0503020204020204" pitchFamily="34" charset="-122"/>
                </a:rPr>
                <a:t>2</a:t>
              </a: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  <a:ea typeface="+mj-ea"/>
                <a:cs typeface="+mn-cs"/>
                <a:sym typeface="微软雅黑" panose="020B0503020204020204" pitchFamily="34" charset="-122"/>
              </a:endParaRPr>
            </a:p>
          </p:txBody>
        </p:sp>
      </p:grpSp>
      <p:sp>
        <p:nvSpPr>
          <p:cNvPr id="18" name="TextBox 71"/>
          <p:cNvSpPr txBox="1"/>
          <p:nvPr/>
        </p:nvSpPr>
        <p:spPr>
          <a:xfrm>
            <a:off x="5415280" y="4350385"/>
            <a:ext cx="613283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2000" dirty="0">
                <a:latin typeface="Calibri" panose="020F0502020204030204" pitchFamily="34" charset="0"/>
              </a:rPr>
              <a:t>修改终端手机号后，终端手机号和</a:t>
            </a:r>
            <a:r>
              <a:rPr lang="en-US" altLang="zh-CN" sz="2000" dirty="0">
                <a:latin typeface="Calibri" panose="020F0502020204030204" pitchFamily="34" charset="0"/>
              </a:rPr>
              <a:t>IMEI</a:t>
            </a:r>
            <a:r>
              <a:rPr lang="zh-CN" altLang="en-US" sz="2000" dirty="0">
                <a:latin typeface="Calibri" panose="020F0502020204030204" pitchFamily="34" charset="0"/>
              </a:rPr>
              <a:t>对不上，可能导致在运维平台找不到</a:t>
            </a:r>
            <a:r>
              <a:rPr lang="zh-CN" altLang="en-US" sz="2000" dirty="0">
                <a:latin typeface="Calibri" panose="020F0502020204030204" pitchFamily="34" charset="0"/>
              </a:rPr>
              <a:t>设备； </a:t>
            </a:r>
            <a:endParaRPr lang="zh-CN" altLang="en-US" sz="2000" dirty="0">
              <a:solidFill>
                <a:srgbClr val="FFC000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  <p:grpSp>
        <p:nvGrpSpPr>
          <p:cNvPr id="19" name="组合 18"/>
          <p:cNvGrpSpPr/>
          <p:nvPr/>
        </p:nvGrpSpPr>
        <p:grpSpPr>
          <a:xfrm>
            <a:off x="4577715" y="5294630"/>
            <a:ext cx="550863" cy="555625"/>
            <a:chOff x="3819393" y="4355656"/>
            <a:chExt cx="1455670" cy="1526260"/>
          </a:xfrm>
        </p:grpSpPr>
        <p:grpSp>
          <p:nvGrpSpPr>
            <p:cNvPr id="20" name="组合 58"/>
            <p:cNvGrpSpPr/>
            <p:nvPr/>
          </p:nvGrpSpPr>
          <p:grpSpPr>
            <a:xfrm>
              <a:off x="3819393" y="4355656"/>
              <a:ext cx="1455670" cy="1526260"/>
              <a:chOff x="304800" y="673100"/>
              <a:chExt cx="4000500" cy="4000500"/>
            </a:xfrm>
            <a:effectLst>
              <a:outerShdw blurRad="444500" dist="254000" dir="8100000" algn="tr" rotWithShape="0">
                <a:prstClr val="black">
                  <a:alpha val="50000"/>
                </a:prstClr>
              </a:outerShdw>
            </a:effectLst>
          </p:grpSpPr>
          <p:sp>
            <p:nvSpPr>
              <p:cNvPr id="21" name="同心圆 20"/>
              <p:cNvSpPr/>
              <p:nvPr/>
            </p:nvSpPr>
            <p:spPr>
              <a:xfrm>
                <a:off x="304800" y="673100"/>
                <a:ext cx="4000500" cy="4000500"/>
              </a:xfrm>
              <a:prstGeom prst="donut">
                <a:avLst>
                  <a:gd name="adj" fmla="val 4879"/>
                </a:avLst>
              </a:prstGeom>
              <a:gradFill>
                <a:gsLst>
                  <a:gs pos="0">
                    <a:schemeClr val="bg1"/>
                  </a:gs>
                  <a:gs pos="55000">
                    <a:schemeClr val="bg1">
                      <a:lumMod val="95000"/>
                    </a:schemeClr>
                  </a:gs>
                  <a:gs pos="100000">
                    <a:schemeClr val="bg1">
                      <a:lumMod val="65000"/>
                    </a:schemeClr>
                  </a:gs>
                </a:gsLst>
                <a:lin ang="81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392112" y="760412"/>
                <a:ext cx="3825873" cy="3825873"/>
              </a:xfrm>
              <a:prstGeom prst="ellipse">
                <a:avLst/>
              </a:prstGeom>
              <a:gradFill>
                <a:gsLst>
                  <a:gs pos="0">
                    <a:schemeClr val="bg1"/>
                  </a:gs>
                  <a:gs pos="51000">
                    <a:schemeClr val="bg1">
                      <a:lumMod val="95000"/>
                    </a:schemeClr>
                  </a:gs>
                  <a:gs pos="100000">
                    <a:schemeClr val="bg1">
                      <a:lumMod val="75000"/>
                    </a:schemeClr>
                  </a:gs>
                </a:gsLst>
                <a:lin ang="18900000" scaled="0"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</a:endParaRPr>
              </a:p>
            </p:txBody>
          </p:sp>
        </p:grpSp>
        <p:sp>
          <p:nvSpPr>
            <p:cNvPr id="23" name="文本框 37"/>
            <p:cNvSpPr>
              <a:spLocks noChangeArrowheads="1"/>
            </p:cNvSpPr>
            <p:nvPr/>
          </p:nvSpPr>
          <p:spPr bwMode="auto">
            <a:xfrm>
              <a:off x="4146185" y="4591136"/>
              <a:ext cx="802086" cy="1053555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>
              <a:lvl1pPr>
                <a:spcBef>
                  <a:spcPct val="20000"/>
                </a:spcBef>
                <a:buFont typeface="Arial" panose="020B0604020202020204" pitchFamily="34" charset="0"/>
                <a:buChar char="•"/>
                <a:defRPr sz="32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anose="020B0604020202020204" pitchFamily="34" charset="0"/>
                <a:buChar char="–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anose="020B0604020202020204" pitchFamily="34" charset="0"/>
                <a:buChar char="–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anose="020B0604020202020204" pitchFamily="34" charset="0"/>
                <a:buChar char="»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anose="020F0502020204030204" pitchFamily="34" charset="0"/>
                </a:defRPr>
              </a:lvl9pPr>
            </a:lstStyle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panose="020B0604020202020204" pitchFamily="34" charset="0"/>
                <a:buNone/>
                <a:defRPr/>
              </a:pPr>
              <a:r>
                <a:rPr kumimoji="0" lang="en-US" altLang="zh-CN" sz="1900" b="0" i="0" u="none" strike="noStrike" kern="1200" cap="none" spc="0" normalizeH="0" baseline="0" noProof="0" dirty="0" smtClean="0">
                  <a:ln>
                    <a:noFill/>
                  </a:ln>
                  <a:solidFill>
                    <a:srgbClr val="080808"/>
                  </a:solidFill>
                  <a:effectLst/>
                  <a:uLnTx/>
                  <a:uFillTx/>
                  <a:latin typeface="+mj-ea"/>
                  <a:ea typeface="+mj-ea"/>
                  <a:cs typeface="+mn-cs"/>
                  <a:sym typeface="微软雅黑" panose="020B0503020204020204" pitchFamily="34" charset="-122"/>
                </a:rPr>
                <a:t>3</a:t>
              </a:r>
              <a:endParaRPr kumimoji="0" lang="zh-CN" altLang="en-US" sz="1900" b="0" i="0" u="none" strike="noStrike" kern="1200" cap="none" spc="0" normalizeH="0" baseline="0" noProof="0" dirty="0">
                <a:ln>
                  <a:noFill/>
                </a:ln>
                <a:solidFill>
                  <a:srgbClr val="080808"/>
                </a:solidFill>
                <a:effectLst/>
                <a:uLnTx/>
                <a:uFillTx/>
                <a:latin typeface="+mj-ea"/>
                <a:ea typeface="+mj-ea"/>
                <a:cs typeface="+mn-cs"/>
                <a:sym typeface="微软雅黑" panose="020B0503020204020204" pitchFamily="34" charset="-122"/>
              </a:endParaRPr>
            </a:p>
          </p:txBody>
        </p:sp>
      </p:grpSp>
      <p:sp>
        <p:nvSpPr>
          <p:cNvPr id="24" name="TextBox 71"/>
          <p:cNvSpPr txBox="1"/>
          <p:nvPr/>
        </p:nvSpPr>
        <p:spPr>
          <a:xfrm>
            <a:off x="5415280" y="5338445"/>
            <a:ext cx="613283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 eaLnBrk="0" hangingPunct="0"/>
            <a:r>
              <a:rPr lang="zh-CN" altLang="en-US" sz="2000" b="1" dirty="0">
                <a:solidFill>
                  <a:srgbClr val="FF0000"/>
                </a:solidFill>
                <a:latin typeface="Calibri" panose="020F0502020204030204" pitchFamily="34" charset="0"/>
              </a:rPr>
              <a:t>如果车辆换设备情况下，为了平台的数据，才修改终端手机号 </a:t>
            </a:r>
            <a:endParaRPr lang="zh-CN" altLang="en-US" sz="2000" b="1" dirty="0">
              <a:solidFill>
                <a:srgbClr val="FF0000"/>
              </a:solidFill>
              <a:latin typeface="Calibri" panose="020F050202020403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bldLvl="0" animBg="1"/>
      <p:bldP spid="10" grpId="0" bldLvl="0" animBg="1"/>
      <p:bldP spid="11" grpId="0"/>
      <p:bldP spid="6" grpId="0"/>
      <p:bldP spid="6152" grpId="0"/>
      <p:bldP spid="18" grpId="0"/>
      <p:bldP spid="2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" name="文本框 4"/>
          <p:cNvSpPr txBox="1"/>
          <p:nvPr/>
        </p:nvSpPr>
        <p:spPr>
          <a:xfrm>
            <a:off x="201613" y="177800"/>
            <a:ext cx="4467860" cy="82994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关于里程及</a:t>
            </a:r>
            <a:r>
              <a:rPr kumimoji="0" lang="zh-CN" altLang="en-US" sz="4800" b="1" kern="1200" cap="none" spc="0" normalizeH="0" baseline="0" noProof="0" dirty="0">
                <a:solidFill>
                  <a:schemeClr val="bg2">
                    <a:lumMod val="25000"/>
                  </a:schemeClr>
                </a:solidFill>
                <a:latin typeface="+mn-ea"/>
                <a:ea typeface="+mn-ea"/>
                <a:cs typeface="+mn-cs"/>
              </a:rPr>
              <a:t>基值</a:t>
            </a:r>
            <a:endParaRPr kumimoji="0" lang="zh-CN" altLang="en-US" sz="4800" b="1" kern="1200" cap="none" spc="0" normalizeH="0" baseline="0" noProof="0" dirty="0">
              <a:solidFill>
                <a:schemeClr val="bg2">
                  <a:lumMod val="25000"/>
                </a:schemeClr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14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PAGE: 02</a:t>
            </a:r>
            <a:endParaRPr kumimoji="0" lang="zh-CN" altLang="en-US" sz="14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079" name="图片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888538" y="50800"/>
            <a:ext cx="2120900" cy="641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" name="圆角矩形 11"/>
          <p:cNvSpPr/>
          <p:nvPr/>
        </p:nvSpPr>
        <p:spPr>
          <a:xfrm>
            <a:off x="750570" y="1717675"/>
            <a:ext cx="2141855" cy="396875"/>
          </a:xfrm>
          <a:prstGeom prst="roundRect">
            <a:avLst>
              <a:gd name="adj" fmla="val 50000"/>
            </a:avLst>
          </a:prstGeom>
          <a:solidFill>
            <a:schemeClr val="accent6">
              <a:lumMod val="60000"/>
              <a:lumOff val="40000"/>
            </a:schemeClr>
          </a:solidFill>
          <a:ln w="50800">
            <a:gradFill flip="none" rotWithShape="1">
              <a:gsLst>
                <a:gs pos="0">
                  <a:srgbClr val="CDCDCD"/>
                </a:gs>
                <a:gs pos="100000">
                  <a:schemeClr val="bg1"/>
                </a:gs>
              </a:gsLst>
              <a:lin ang="5400000" scaled="1"/>
              <a:tileRect/>
            </a:gradFill>
          </a:ln>
          <a:effectLst>
            <a:innerShdw blurRad="127000" dist="63500" dir="13500000">
              <a:schemeClr val="tx1">
                <a:lumMod val="65000"/>
                <a:lumOff val="35000"/>
                <a:alpha val="49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15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14" name="文本框 26"/>
          <p:cNvSpPr txBox="1"/>
          <p:nvPr/>
        </p:nvSpPr>
        <p:spPr>
          <a:xfrm>
            <a:off x="988695" y="1762125"/>
            <a:ext cx="1210310" cy="33718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600" b="1" kern="1200" cap="none" spc="0" normalizeH="0" baseline="0" noProof="0" dirty="0">
                <a:solidFill>
                  <a:schemeClr val="bg1"/>
                </a:solidFill>
                <a:latin typeface="+mj-ea"/>
                <a:ea typeface="+mj-ea"/>
                <a:cs typeface="+mn-cs"/>
              </a:rPr>
              <a:t>终端里程</a:t>
            </a:r>
            <a:endParaRPr kumimoji="0" lang="zh-CN" altLang="en-US" sz="1600" b="1" kern="1200" cap="none" spc="0" normalizeH="0" baseline="0" noProof="0" dirty="0">
              <a:solidFill>
                <a:schemeClr val="bg1"/>
              </a:solidFill>
              <a:latin typeface="+mj-ea"/>
              <a:ea typeface="+mj-ea"/>
              <a:cs typeface="+mn-cs"/>
            </a:endParaRPr>
          </a:p>
        </p:txBody>
      </p:sp>
      <p:sp>
        <p:nvSpPr>
          <p:cNvPr id="15" name="文本框 28"/>
          <p:cNvSpPr txBox="1"/>
          <p:nvPr/>
        </p:nvSpPr>
        <p:spPr>
          <a:xfrm>
            <a:off x="739775" y="2228850"/>
            <a:ext cx="5392420" cy="39878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5000"/>
              </a:lnSpc>
            </a:pPr>
            <a:r>
              <a:rPr lang="en-US" altLang="zh-CN" sz="16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F341</a:t>
            </a: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终端自己计算里程，按照</a:t>
            </a:r>
            <a:r>
              <a:rPr lang="en-US" altLang="zh-CN" sz="16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808</a:t>
            </a: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协议要求上报</a:t>
            </a: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总里程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Lato Light"/>
              <a:sym typeface="Lato Light"/>
            </a:endParaRPr>
          </a:p>
        </p:txBody>
      </p:sp>
      <p:sp>
        <p:nvSpPr>
          <p:cNvPr id="18" name="圆角矩形 17"/>
          <p:cNvSpPr/>
          <p:nvPr/>
        </p:nvSpPr>
        <p:spPr>
          <a:xfrm>
            <a:off x="750570" y="3108325"/>
            <a:ext cx="2141855" cy="396875"/>
          </a:xfrm>
          <a:prstGeom prst="roundRect">
            <a:avLst>
              <a:gd name="adj" fmla="val 50000"/>
            </a:avLst>
          </a:prstGeom>
          <a:solidFill>
            <a:schemeClr val="accent6">
              <a:lumMod val="60000"/>
              <a:lumOff val="40000"/>
            </a:schemeClr>
          </a:solidFill>
          <a:ln w="50800">
            <a:gradFill flip="none" rotWithShape="1">
              <a:gsLst>
                <a:gs pos="0">
                  <a:srgbClr val="CDCDCD"/>
                </a:gs>
                <a:gs pos="100000">
                  <a:schemeClr val="bg1"/>
                </a:gs>
              </a:gsLst>
              <a:lin ang="5400000" scaled="1"/>
              <a:tileRect/>
            </a:gradFill>
          </a:ln>
          <a:effectLst>
            <a:innerShdw blurRad="127000" dist="63500" dir="13500000">
              <a:schemeClr val="tx1">
                <a:lumMod val="65000"/>
                <a:lumOff val="35000"/>
                <a:alpha val="49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15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0" name="文本框 26"/>
          <p:cNvSpPr txBox="1"/>
          <p:nvPr/>
        </p:nvSpPr>
        <p:spPr>
          <a:xfrm>
            <a:off x="988695" y="3152775"/>
            <a:ext cx="1210310" cy="33718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600" b="1" kern="1200" cap="none" spc="0" normalizeH="0" baseline="0" noProof="0" dirty="0">
                <a:solidFill>
                  <a:schemeClr val="bg1"/>
                </a:solidFill>
                <a:latin typeface="+mj-ea"/>
                <a:ea typeface="+mj-ea"/>
                <a:cs typeface="+mn-cs"/>
              </a:rPr>
              <a:t>平台</a:t>
            </a:r>
            <a:r>
              <a:rPr kumimoji="0" lang="zh-CN" altLang="en-US" sz="1600" b="1" kern="1200" cap="none" spc="0" normalizeH="0" baseline="0" noProof="0" dirty="0">
                <a:solidFill>
                  <a:schemeClr val="bg1"/>
                </a:solidFill>
                <a:latin typeface="+mj-ea"/>
                <a:ea typeface="+mj-ea"/>
                <a:cs typeface="+mn-cs"/>
              </a:rPr>
              <a:t>里程</a:t>
            </a:r>
            <a:endParaRPr kumimoji="0" lang="zh-CN" altLang="en-US" sz="1600" b="1" kern="1200" cap="none" spc="0" normalizeH="0" baseline="0" noProof="0" dirty="0">
              <a:solidFill>
                <a:schemeClr val="bg1"/>
              </a:solidFill>
              <a:latin typeface="+mj-ea"/>
              <a:ea typeface="+mj-ea"/>
              <a:cs typeface="+mn-cs"/>
            </a:endParaRPr>
          </a:p>
        </p:txBody>
      </p:sp>
      <p:sp>
        <p:nvSpPr>
          <p:cNvPr id="21" name="文本框 28"/>
          <p:cNvSpPr txBox="1"/>
          <p:nvPr/>
        </p:nvSpPr>
        <p:spPr>
          <a:xfrm>
            <a:off x="737235" y="3619500"/>
            <a:ext cx="529717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5000"/>
              </a:lnSpc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有的平台可以显示终端里程，也可以平台计算里程，用</a:t>
            </a:r>
            <a:r>
              <a:rPr lang="en-US" altLang="zh-CN" sz="16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F341</a:t>
            </a: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终端，需要选择终端</a:t>
            </a: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里程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ea typeface="Lato Light"/>
              <a:sym typeface="Lato Light"/>
            </a:endParaRPr>
          </a:p>
        </p:txBody>
      </p:sp>
      <p:sp>
        <p:nvSpPr>
          <p:cNvPr id="24" name="圆角矩形 23"/>
          <p:cNvSpPr/>
          <p:nvPr/>
        </p:nvSpPr>
        <p:spPr>
          <a:xfrm>
            <a:off x="750570" y="4603750"/>
            <a:ext cx="2141855" cy="396875"/>
          </a:xfrm>
          <a:prstGeom prst="roundRect">
            <a:avLst>
              <a:gd name="adj" fmla="val 50000"/>
            </a:avLst>
          </a:prstGeom>
          <a:solidFill>
            <a:schemeClr val="accent6">
              <a:lumMod val="60000"/>
              <a:lumOff val="40000"/>
            </a:schemeClr>
          </a:solidFill>
          <a:ln w="50800">
            <a:gradFill flip="none" rotWithShape="1">
              <a:gsLst>
                <a:gs pos="0">
                  <a:srgbClr val="CDCDCD"/>
                </a:gs>
                <a:gs pos="100000">
                  <a:schemeClr val="bg1"/>
                </a:gs>
              </a:gsLst>
              <a:lin ang="5400000" scaled="1"/>
              <a:tileRect/>
            </a:gradFill>
          </a:ln>
          <a:effectLst>
            <a:innerShdw blurRad="127000" dist="63500" dir="13500000">
              <a:schemeClr val="tx1">
                <a:lumMod val="65000"/>
                <a:lumOff val="35000"/>
                <a:alpha val="49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015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j-ea"/>
              <a:ea typeface="+mj-ea"/>
              <a:cs typeface="+mn-cs"/>
            </a:endParaRPr>
          </a:p>
        </p:txBody>
      </p:sp>
      <p:sp>
        <p:nvSpPr>
          <p:cNvPr id="26" name="文本框 26"/>
          <p:cNvSpPr txBox="1"/>
          <p:nvPr/>
        </p:nvSpPr>
        <p:spPr>
          <a:xfrm>
            <a:off x="988695" y="4648200"/>
            <a:ext cx="1327150" cy="337185"/>
          </a:xfrm>
          <a:prstGeom prst="rect">
            <a:avLst/>
          </a:prstGeom>
          <a:noFill/>
        </p:spPr>
        <p:txBody>
          <a:bodyPr wrap="square">
            <a:spAutoFit/>
          </a:bodyPr>
          <a:p>
            <a:pPr marR="0" defTabSz="914400">
              <a:buClrTx/>
              <a:buSzTx/>
              <a:buFontTx/>
              <a:buNone/>
              <a:defRPr/>
            </a:pPr>
            <a:r>
              <a:rPr kumimoji="0" lang="zh-CN" altLang="en-US" sz="1600" b="1" kern="1200" cap="none" spc="0" normalizeH="0" baseline="0" noProof="0" dirty="0">
                <a:solidFill>
                  <a:schemeClr val="bg1"/>
                </a:solidFill>
                <a:latin typeface="+mj-ea"/>
                <a:ea typeface="+mj-ea"/>
                <a:cs typeface="+mn-cs"/>
              </a:rPr>
              <a:t>里程</a:t>
            </a:r>
            <a:r>
              <a:rPr kumimoji="0" lang="zh-CN" altLang="en-US" sz="1600" b="1" kern="1200" cap="none" spc="0" normalizeH="0" baseline="0" noProof="0" dirty="0">
                <a:solidFill>
                  <a:schemeClr val="bg1"/>
                </a:solidFill>
                <a:latin typeface="+mj-ea"/>
                <a:ea typeface="+mj-ea"/>
                <a:cs typeface="+mn-cs"/>
              </a:rPr>
              <a:t>基值</a:t>
            </a:r>
            <a:endParaRPr kumimoji="0" lang="zh-CN" altLang="en-US" sz="1600" b="1" kern="1200" cap="none" spc="0" normalizeH="0" baseline="0" noProof="0" dirty="0">
              <a:solidFill>
                <a:schemeClr val="bg1"/>
              </a:solidFill>
              <a:latin typeface="+mj-ea"/>
              <a:ea typeface="+mj-ea"/>
              <a:cs typeface="+mn-cs"/>
            </a:endParaRPr>
          </a:p>
        </p:txBody>
      </p:sp>
      <p:sp>
        <p:nvSpPr>
          <p:cNvPr id="27" name="文本框 28"/>
          <p:cNvSpPr txBox="1"/>
          <p:nvPr/>
        </p:nvSpPr>
        <p:spPr>
          <a:xfrm>
            <a:off x="739775" y="5114925"/>
            <a:ext cx="5119370" cy="7067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p>
            <a:pPr>
              <a:lnSpc>
                <a:spcPct val="125000"/>
              </a:lnSpc>
            </a:pP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在运维平台或小程序可以设置里程基值，比如设置</a:t>
            </a:r>
            <a:r>
              <a:rPr lang="en-US" altLang="zh-CN" sz="1600" dirty="0">
                <a:solidFill>
                  <a:srgbClr val="000000"/>
                </a:solidFill>
                <a:latin typeface="宋体" panose="02010600030101010101" pitchFamily="2" charset="-122"/>
                <a:ea typeface="Lato Light"/>
                <a:sym typeface="Lato Light"/>
              </a:rPr>
              <a:t>0</a:t>
            </a: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sym typeface="Lato Light"/>
              </a:rPr>
              <a:t>，或者车上的实际</a:t>
            </a:r>
            <a:r>
              <a:rPr lang="zh-CN" altLang="en-US" sz="1600" dirty="0">
                <a:solidFill>
                  <a:srgbClr val="000000"/>
                </a:solidFill>
                <a:latin typeface="宋体" panose="02010600030101010101" pitchFamily="2" charset="-122"/>
                <a:sym typeface="Lato Light"/>
              </a:rPr>
              <a:t>里程</a:t>
            </a:r>
            <a:endParaRPr lang="zh-CN" altLang="en-US" sz="1600" dirty="0">
              <a:solidFill>
                <a:srgbClr val="000000"/>
              </a:solidFill>
              <a:latin typeface="宋体" panose="02010600030101010101" pitchFamily="2" charset="-122"/>
              <a:sym typeface="Lato Light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rcRect t="2652" b="6134"/>
          <a:stretch>
            <a:fillRect/>
          </a:stretch>
        </p:blipFill>
        <p:spPr>
          <a:xfrm>
            <a:off x="6738620" y="492125"/>
            <a:ext cx="3150235" cy="6228715"/>
          </a:xfrm>
          <a:prstGeom prst="rect">
            <a:avLst/>
          </a:prstGeom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49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99"/>
                            </p:stCondLst>
                            <p:childTnLst>
                              <p:par>
                                <p:cTn id="3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949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bldLvl="0" animBg="1"/>
      <p:bldP spid="10" grpId="0" bldLvl="0" animBg="1"/>
      <p:bldP spid="14" grpId="0"/>
      <p:bldP spid="15" grpId="0"/>
      <p:bldP spid="20" grpId="0"/>
      <p:bldP spid="21" grpId="0"/>
      <p:bldP spid="26" grpId="0"/>
      <p:bldP spid="2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8610" name="图片 14" descr="COVER.jpg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" name="矩形 21"/>
          <p:cNvSpPr/>
          <p:nvPr/>
        </p:nvSpPr>
        <p:spPr>
          <a:xfrm>
            <a:off x="1984375" y="2767013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2282825" y="2820988"/>
            <a:ext cx="3478213" cy="11080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marR="0" defTabSz="914400" fontAlgn="auto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US" altLang="zh-CN" sz="6600" b="1" kern="1200" cap="none" spc="-300" normalizeH="0" baseline="0" noProof="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T</a:t>
            </a:r>
            <a:r>
              <a:rPr kumimoji="0" lang="en-US" altLang="zh-CN" sz="6600" b="1" kern="1200" cap="none" spc="-300" normalizeH="0" baseline="0" noProof="0" dirty="0">
                <a:solidFill>
                  <a:srgbClr val="FFC000"/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HAN</a:t>
            </a:r>
            <a:r>
              <a:rPr kumimoji="0" lang="en-US" altLang="zh-CN" sz="6600" b="1" kern="1200" cap="none" spc="-300" normalizeH="0" baseline="0" noProof="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  <a:cs typeface="Arial" panose="020B0604020202020204" pitchFamily="34" charset="0"/>
              </a:rPr>
              <a:t>KS</a:t>
            </a:r>
            <a:endParaRPr kumimoji="0" lang="zh-CN" altLang="en-US" sz="6600" b="1" kern="1200" cap="none" spc="-300" normalizeH="0" baseline="0" noProof="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  <a:cs typeface="Arial" panose="020B0604020202020204" pitchFamily="34" charset="0"/>
            </a:endParaRPr>
          </a:p>
        </p:txBody>
      </p:sp>
      <p:grpSp>
        <p:nvGrpSpPr>
          <p:cNvPr id="68613" name="组 1"/>
          <p:cNvGrpSpPr/>
          <p:nvPr/>
        </p:nvGrpSpPr>
        <p:grpSpPr>
          <a:xfrm>
            <a:off x="9717088" y="165100"/>
            <a:ext cx="2238375" cy="879475"/>
            <a:chOff x="9716912" y="165370"/>
            <a:chExt cx="2238382" cy="879616"/>
          </a:xfrm>
        </p:grpSpPr>
        <p:sp>
          <p:nvSpPr>
            <p:cNvPr id="5" name="矩形 4"/>
            <p:cNvSpPr/>
            <p:nvPr/>
          </p:nvSpPr>
          <p:spPr>
            <a:xfrm>
              <a:off x="9716912" y="165370"/>
              <a:ext cx="2238382" cy="808168"/>
            </a:xfrm>
            <a:prstGeom prst="rect">
              <a:avLst/>
            </a:prstGeom>
            <a:solidFill>
              <a:srgbClr val="F5F5F5"/>
            </a:solidFill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anchor="ctr"/>
            <a:lstStyle/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1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pic>
          <p:nvPicPr>
            <p:cNvPr id="68615" name="图片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9716912" y="402960"/>
              <a:ext cx="2121649" cy="642026"/>
            </a:xfrm>
            <a:prstGeom prst="rect">
              <a:avLst/>
            </a:prstGeom>
            <a:noFill/>
            <a:ln w="9525">
              <a:noFill/>
            </a:ln>
          </p:spPr>
        </p:pic>
      </p:grp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2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/>
    </p:bldLst>
  </p:timing>
</p:sld>
</file>

<file path=ppt/tags/tag1.xml><?xml version="1.0" encoding="utf-8"?>
<p:tagLst xmlns:p="http://schemas.openxmlformats.org/presentationml/2006/main">
  <p:tag name="KSO_WM_UNIT_TABLE_BEAUTIFY" val="smartTable{7adfb7fe-68a3-4510-b898-6e300a89ba82}"/>
  <p:tag name="TABLE_ENDDRAG_ORIGIN_RECT" val="855*124"/>
  <p:tag name="TABLE_ENDDRAG_RECT" val="39*210*855*124"/>
</p:tagLst>
</file>

<file path=ppt/tags/tag2.xml><?xml version="1.0" encoding="utf-8"?>
<p:tagLst xmlns:p="http://schemas.openxmlformats.org/presentationml/2006/main">
  <p:tag name="COMMONDATA" val="eyJoZGlkIjoiNGUxOTVhYmIwNDA3ZDY5YWE0YWVjMzE3MjNiYjA1YTMifQ=="/>
</p:tagLst>
</file>

<file path=ppt/theme/theme1.xml><?xml version="1.0" encoding="utf-8"?>
<a:theme xmlns:a="http://schemas.openxmlformats.org/drawingml/2006/main" name="Office 主题">
  <a:themeElements>
    <a:clrScheme name="自定义 1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C000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自定义 1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C000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1749</Words>
  <Application>WPS 演示</Application>
  <PresentationFormat>自定义</PresentationFormat>
  <Paragraphs>231</Paragraphs>
  <Slides>17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2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30" baseType="lpstr">
      <vt:lpstr>Arial</vt:lpstr>
      <vt:lpstr>宋体</vt:lpstr>
      <vt:lpstr>Wingdings</vt:lpstr>
      <vt:lpstr>Calibri</vt:lpstr>
      <vt:lpstr>Calibri Light</vt:lpstr>
      <vt:lpstr>微软雅黑</vt:lpstr>
      <vt:lpstr>黑体</vt:lpstr>
      <vt:lpstr>Lato Light</vt:lpstr>
      <vt:lpstr>Segoe Print</vt:lpstr>
      <vt:lpstr>Arial Unicode MS</vt:lpstr>
      <vt:lpstr>Office 主题</vt:lpstr>
      <vt:lpstr>1_Office 主题</vt:lpstr>
      <vt:lpstr>Visio.Drawing.11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kan</dc:creator>
  <cp:lastModifiedBy>好</cp:lastModifiedBy>
  <cp:revision>399</cp:revision>
  <dcterms:created xsi:type="dcterms:W3CDTF">2015-01-02T06:19:00Z</dcterms:created>
  <dcterms:modified xsi:type="dcterms:W3CDTF">2022-04-29T08:15:29Z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A59AE330F58B45D9B579B8D4AE335C44</vt:lpwstr>
  </property>
  <property fmtid="{D5CDD505-2E9C-101B-9397-08002B2CF9AE}" pid="3" name="KSOProductBuildVer">
    <vt:lpwstr>2052-11.1.0.11636</vt:lpwstr>
  </property>
</Properties>
</file>